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07"/>
  </p:notesMasterIdLst>
  <p:sldIdLst>
    <p:sldId id="256" r:id="rId2"/>
    <p:sldId id="257" r:id="rId3"/>
    <p:sldId id="390" r:id="rId4"/>
    <p:sldId id="259" r:id="rId5"/>
    <p:sldId id="260" r:id="rId6"/>
    <p:sldId id="261" r:id="rId7"/>
    <p:sldId id="37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375" r:id="rId18"/>
    <p:sldId id="272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376" r:id="rId27"/>
    <p:sldId id="283" r:id="rId28"/>
    <p:sldId id="284" r:id="rId29"/>
    <p:sldId id="286" r:id="rId30"/>
    <p:sldId id="377" r:id="rId31"/>
    <p:sldId id="289" r:id="rId32"/>
    <p:sldId id="290" r:id="rId33"/>
    <p:sldId id="291" r:id="rId34"/>
    <p:sldId id="292" r:id="rId35"/>
    <p:sldId id="379" r:id="rId36"/>
    <p:sldId id="293" r:id="rId37"/>
    <p:sldId id="294" r:id="rId38"/>
    <p:sldId id="295" r:id="rId39"/>
    <p:sldId id="296" r:id="rId40"/>
    <p:sldId id="298" r:id="rId41"/>
    <p:sldId id="299" r:id="rId42"/>
    <p:sldId id="380" r:id="rId43"/>
    <p:sldId id="301" r:id="rId44"/>
    <p:sldId id="302" r:id="rId45"/>
    <p:sldId id="303" r:id="rId46"/>
    <p:sldId id="304" r:id="rId47"/>
    <p:sldId id="381" r:id="rId48"/>
    <p:sldId id="306" r:id="rId49"/>
    <p:sldId id="307" r:id="rId50"/>
    <p:sldId id="308" r:id="rId51"/>
    <p:sldId id="309" r:id="rId52"/>
    <p:sldId id="382" r:id="rId53"/>
    <p:sldId id="311" r:id="rId54"/>
    <p:sldId id="312" r:id="rId55"/>
    <p:sldId id="313" r:id="rId56"/>
    <p:sldId id="383" r:id="rId57"/>
    <p:sldId id="479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33" r:id="rId70"/>
    <p:sldId id="338" r:id="rId71"/>
    <p:sldId id="335" r:id="rId72"/>
    <p:sldId id="336" r:id="rId73"/>
    <p:sldId id="337" r:id="rId74"/>
    <p:sldId id="384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85" r:id="rId89"/>
    <p:sldId id="355" r:id="rId90"/>
    <p:sldId id="505" r:id="rId91"/>
    <p:sldId id="501" r:id="rId92"/>
    <p:sldId id="504" r:id="rId93"/>
    <p:sldId id="358" r:id="rId94"/>
    <p:sldId id="359" r:id="rId95"/>
    <p:sldId id="360" r:id="rId96"/>
    <p:sldId id="386" r:id="rId97"/>
    <p:sldId id="362" r:id="rId98"/>
    <p:sldId id="387" r:id="rId99"/>
    <p:sldId id="367" r:id="rId100"/>
    <p:sldId id="388" r:id="rId101"/>
    <p:sldId id="369" r:id="rId102"/>
    <p:sldId id="370" r:id="rId103"/>
    <p:sldId id="371" r:id="rId104"/>
    <p:sldId id="372" r:id="rId105"/>
    <p:sldId id="373" r:id="rId106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564" y="3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C974A-2C5B-45C5-9BDA-966478C002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38E3CA9-A99D-4777-9046-B11A17B5820B}">
      <dgm:prSet/>
      <dgm:spPr/>
      <dgm:t>
        <a:bodyPr/>
        <a:lstStyle/>
        <a:p>
          <a:r>
            <a:rPr lang="en-US"/>
            <a:t>Decision Tree based Methods</a:t>
          </a:r>
        </a:p>
      </dgm:t>
    </dgm:pt>
    <dgm:pt modelId="{11EF24B1-04C5-44C8-89C6-37DE3AF19900}" type="parTrans" cxnId="{A8D94ED9-37C8-4435-A352-1031FF05E4B8}">
      <dgm:prSet/>
      <dgm:spPr/>
      <dgm:t>
        <a:bodyPr/>
        <a:lstStyle/>
        <a:p>
          <a:endParaRPr lang="en-US"/>
        </a:p>
      </dgm:t>
    </dgm:pt>
    <dgm:pt modelId="{23040F55-5ADC-4320-9D7B-B92CB1C4D108}" type="sibTrans" cxnId="{A8D94ED9-37C8-4435-A352-1031FF05E4B8}">
      <dgm:prSet/>
      <dgm:spPr/>
      <dgm:t>
        <a:bodyPr/>
        <a:lstStyle/>
        <a:p>
          <a:endParaRPr lang="en-US"/>
        </a:p>
      </dgm:t>
    </dgm:pt>
    <dgm:pt modelId="{1A101FF3-1DB7-4F8A-9647-B7BC1E218325}">
      <dgm:prSet/>
      <dgm:spPr/>
      <dgm:t>
        <a:bodyPr/>
        <a:lstStyle/>
        <a:p>
          <a:r>
            <a:rPr lang="en-US"/>
            <a:t>Rule-based Methods</a:t>
          </a:r>
        </a:p>
      </dgm:t>
    </dgm:pt>
    <dgm:pt modelId="{52B86776-114B-4704-9D72-A2F2E2A56504}" type="parTrans" cxnId="{BD988050-3FD5-4B10-970E-BF84037F229C}">
      <dgm:prSet/>
      <dgm:spPr/>
      <dgm:t>
        <a:bodyPr/>
        <a:lstStyle/>
        <a:p>
          <a:endParaRPr lang="en-US"/>
        </a:p>
      </dgm:t>
    </dgm:pt>
    <dgm:pt modelId="{6560ABCB-2F3C-4263-A528-49775FC9207A}" type="sibTrans" cxnId="{BD988050-3FD5-4B10-970E-BF84037F229C}">
      <dgm:prSet/>
      <dgm:spPr/>
      <dgm:t>
        <a:bodyPr/>
        <a:lstStyle/>
        <a:p>
          <a:endParaRPr lang="en-US"/>
        </a:p>
      </dgm:t>
    </dgm:pt>
    <dgm:pt modelId="{A50D5EB0-0003-4315-BBAB-68F0200D0E11}">
      <dgm:prSet/>
      <dgm:spPr/>
      <dgm:t>
        <a:bodyPr/>
        <a:lstStyle/>
        <a:p>
          <a:r>
            <a:rPr lang="en-US"/>
            <a:t>Memory based reasoning</a:t>
          </a:r>
        </a:p>
      </dgm:t>
    </dgm:pt>
    <dgm:pt modelId="{5C30ECCB-D9CD-45C4-A421-75B44073CCB9}" type="parTrans" cxnId="{431AD9D0-8FB4-4969-9D2B-643753E5BB66}">
      <dgm:prSet/>
      <dgm:spPr/>
      <dgm:t>
        <a:bodyPr/>
        <a:lstStyle/>
        <a:p>
          <a:endParaRPr lang="en-US"/>
        </a:p>
      </dgm:t>
    </dgm:pt>
    <dgm:pt modelId="{A637773C-912E-4EEE-BA6B-46270784087C}" type="sibTrans" cxnId="{431AD9D0-8FB4-4969-9D2B-643753E5BB66}">
      <dgm:prSet/>
      <dgm:spPr/>
      <dgm:t>
        <a:bodyPr/>
        <a:lstStyle/>
        <a:p>
          <a:endParaRPr lang="en-US"/>
        </a:p>
      </dgm:t>
    </dgm:pt>
    <dgm:pt modelId="{E2160BB5-6B78-4834-B455-10D734081F6D}">
      <dgm:prSet/>
      <dgm:spPr/>
      <dgm:t>
        <a:bodyPr/>
        <a:lstStyle/>
        <a:p>
          <a:r>
            <a:rPr lang="en-US"/>
            <a:t>Neural Networks / Deep Learning</a:t>
          </a:r>
        </a:p>
      </dgm:t>
    </dgm:pt>
    <dgm:pt modelId="{6375A251-49CF-48F7-889A-FC932111819E}" type="parTrans" cxnId="{6FCAE2DC-C5F6-4D91-960B-417D79DADB00}">
      <dgm:prSet/>
      <dgm:spPr/>
      <dgm:t>
        <a:bodyPr/>
        <a:lstStyle/>
        <a:p>
          <a:endParaRPr lang="en-US"/>
        </a:p>
      </dgm:t>
    </dgm:pt>
    <dgm:pt modelId="{A42E80BC-FD8C-4E8B-AB01-7F9381A45DE4}" type="sibTrans" cxnId="{6FCAE2DC-C5F6-4D91-960B-417D79DADB00}">
      <dgm:prSet/>
      <dgm:spPr/>
      <dgm:t>
        <a:bodyPr/>
        <a:lstStyle/>
        <a:p>
          <a:endParaRPr lang="en-US"/>
        </a:p>
      </dgm:t>
    </dgm:pt>
    <dgm:pt modelId="{A5AC91A3-DE07-40E6-BAC4-D746C2966FEA}">
      <dgm:prSet/>
      <dgm:spPr/>
      <dgm:t>
        <a:bodyPr/>
        <a:lstStyle/>
        <a:p>
          <a:r>
            <a:rPr lang="en-US"/>
            <a:t>Naïve Bayes and Bayesian Belief Networks</a:t>
          </a:r>
        </a:p>
      </dgm:t>
    </dgm:pt>
    <dgm:pt modelId="{3C5324E7-A8CA-45DA-AE1A-5E2BDC0F2AC8}" type="parTrans" cxnId="{029314B6-34ED-44DE-BB7D-00F4DA842D24}">
      <dgm:prSet/>
      <dgm:spPr/>
      <dgm:t>
        <a:bodyPr/>
        <a:lstStyle/>
        <a:p>
          <a:endParaRPr lang="en-US"/>
        </a:p>
      </dgm:t>
    </dgm:pt>
    <dgm:pt modelId="{5B9DC978-DEEF-4BAF-8665-6B6659F10DE9}" type="sibTrans" cxnId="{029314B6-34ED-44DE-BB7D-00F4DA842D24}">
      <dgm:prSet/>
      <dgm:spPr/>
      <dgm:t>
        <a:bodyPr/>
        <a:lstStyle/>
        <a:p>
          <a:endParaRPr lang="en-US"/>
        </a:p>
      </dgm:t>
    </dgm:pt>
    <dgm:pt modelId="{3B2B5402-FE81-449E-895E-F9B886F152C0}">
      <dgm:prSet/>
      <dgm:spPr/>
      <dgm:t>
        <a:bodyPr/>
        <a:lstStyle/>
        <a:p>
          <a:r>
            <a:rPr lang="en-US"/>
            <a:t>Support Vector Machines</a:t>
          </a:r>
        </a:p>
      </dgm:t>
    </dgm:pt>
    <dgm:pt modelId="{258CB403-761C-4194-B81B-28E635C293AC}" type="parTrans" cxnId="{76352ABE-1B49-4DE2-8C98-324DF1FBC9B8}">
      <dgm:prSet/>
      <dgm:spPr/>
      <dgm:t>
        <a:bodyPr/>
        <a:lstStyle/>
        <a:p>
          <a:endParaRPr lang="en-US"/>
        </a:p>
      </dgm:t>
    </dgm:pt>
    <dgm:pt modelId="{FAC8F402-82FD-4CDF-85AD-AF297742A4E3}" type="sibTrans" cxnId="{76352ABE-1B49-4DE2-8C98-324DF1FBC9B8}">
      <dgm:prSet/>
      <dgm:spPr/>
      <dgm:t>
        <a:bodyPr/>
        <a:lstStyle/>
        <a:p>
          <a:endParaRPr lang="en-US"/>
        </a:p>
      </dgm:t>
    </dgm:pt>
    <dgm:pt modelId="{0941EA44-A1A7-4CB4-AB1D-48550319362E}" type="pres">
      <dgm:prSet presAssocID="{80CC974A-2C5B-45C5-9BDA-966478C0021B}" presName="root" presStyleCnt="0">
        <dgm:presLayoutVars>
          <dgm:dir/>
          <dgm:resizeHandles val="exact"/>
        </dgm:presLayoutVars>
      </dgm:prSet>
      <dgm:spPr/>
    </dgm:pt>
    <dgm:pt modelId="{FF7E2155-2B86-4F35-9BFD-5B406C00161E}" type="pres">
      <dgm:prSet presAssocID="{A38E3CA9-A99D-4777-9046-B11A17B5820B}" presName="compNode" presStyleCnt="0"/>
      <dgm:spPr/>
    </dgm:pt>
    <dgm:pt modelId="{992EA100-A0DB-4537-B813-C15F962F7A38}" type="pres">
      <dgm:prSet presAssocID="{A38E3CA9-A99D-4777-9046-B11A17B5820B}" presName="bgRect" presStyleLbl="bgShp" presStyleIdx="0" presStyleCnt="6"/>
      <dgm:spPr/>
    </dgm:pt>
    <dgm:pt modelId="{6FEFC35E-AD97-4AEA-8A78-9672AC47E264}" type="pres">
      <dgm:prSet presAssocID="{A38E3CA9-A99D-4777-9046-B11A17B582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D103E44-4512-4958-945A-65E61DC680B8}" type="pres">
      <dgm:prSet presAssocID="{A38E3CA9-A99D-4777-9046-B11A17B5820B}" presName="spaceRect" presStyleCnt="0"/>
      <dgm:spPr/>
    </dgm:pt>
    <dgm:pt modelId="{E823FCF9-200E-49DA-9EF4-EA768A8C6C8E}" type="pres">
      <dgm:prSet presAssocID="{A38E3CA9-A99D-4777-9046-B11A17B5820B}" presName="parTx" presStyleLbl="revTx" presStyleIdx="0" presStyleCnt="6">
        <dgm:presLayoutVars>
          <dgm:chMax val="0"/>
          <dgm:chPref val="0"/>
        </dgm:presLayoutVars>
      </dgm:prSet>
      <dgm:spPr/>
    </dgm:pt>
    <dgm:pt modelId="{5E1F1340-6E3A-4670-A403-0420761208BD}" type="pres">
      <dgm:prSet presAssocID="{23040F55-5ADC-4320-9D7B-B92CB1C4D108}" presName="sibTrans" presStyleCnt="0"/>
      <dgm:spPr/>
    </dgm:pt>
    <dgm:pt modelId="{57DE6DB8-E8D0-4278-8EB9-444A4EE1A993}" type="pres">
      <dgm:prSet presAssocID="{1A101FF3-1DB7-4F8A-9647-B7BC1E218325}" presName="compNode" presStyleCnt="0"/>
      <dgm:spPr/>
    </dgm:pt>
    <dgm:pt modelId="{F87DB543-DC6B-4E04-B81D-0F29FA5E1256}" type="pres">
      <dgm:prSet presAssocID="{1A101FF3-1DB7-4F8A-9647-B7BC1E218325}" presName="bgRect" presStyleLbl="bgShp" presStyleIdx="1" presStyleCnt="6"/>
      <dgm:spPr/>
    </dgm:pt>
    <dgm:pt modelId="{E5C3681D-4086-4EB8-9FC5-5470A70F0BA1}" type="pres">
      <dgm:prSet presAssocID="{1A101FF3-1DB7-4F8A-9647-B7BC1E21832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002E7BD-AE8F-44EA-8FD1-1741DCC4DE06}" type="pres">
      <dgm:prSet presAssocID="{1A101FF3-1DB7-4F8A-9647-B7BC1E218325}" presName="spaceRect" presStyleCnt="0"/>
      <dgm:spPr/>
    </dgm:pt>
    <dgm:pt modelId="{ACEEAF26-B50C-41FC-8372-CCFFB223A502}" type="pres">
      <dgm:prSet presAssocID="{1A101FF3-1DB7-4F8A-9647-B7BC1E218325}" presName="parTx" presStyleLbl="revTx" presStyleIdx="1" presStyleCnt="6">
        <dgm:presLayoutVars>
          <dgm:chMax val="0"/>
          <dgm:chPref val="0"/>
        </dgm:presLayoutVars>
      </dgm:prSet>
      <dgm:spPr/>
    </dgm:pt>
    <dgm:pt modelId="{31CDD06F-8622-40C0-BCCB-DE6A5074D619}" type="pres">
      <dgm:prSet presAssocID="{6560ABCB-2F3C-4263-A528-49775FC9207A}" presName="sibTrans" presStyleCnt="0"/>
      <dgm:spPr/>
    </dgm:pt>
    <dgm:pt modelId="{B87F4D35-14C1-4D37-A19C-5582911C8DF2}" type="pres">
      <dgm:prSet presAssocID="{A50D5EB0-0003-4315-BBAB-68F0200D0E11}" presName="compNode" presStyleCnt="0"/>
      <dgm:spPr/>
    </dgm:pt>
    <dgm:pt modelId="{4E9973CE-029B-4A8A-887F-1F43C4B54D91}" type="pres">
      <dgm:prSet presAssocID="{A50D5EB0-0003-4315-BBAB-68F0200D0E11}" presName="bgRect" presStyleLbl="bgShp" presStyleIdx="2" presStyleCnt="6"/>
      <dgm:spPr/>
    </dgm:pt>
    <dgm:pt modelId="{FEDE276D-497D-4260-9043-EB27770982FD}" type="pres">
      <dgm:prSet presAssocID="{A50D5EB0-0003-4315-BBAB-68F0200D0E1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316CEB3-06BE-45D5-A78F-36BA7F88879F}" type="pres">
      <dgm:prSet presAssocID="{A50D5EB0-0003-4315-BBAB-68F0200D0E11}" presName="spaceRect" presStyleCnt="0"/>
      <dgm:spPr/>
    </dgm:pt>
    <dgm:pt modelId="{B7B238E5-E2ED-474F-BB71-EEA69D0FDD97}" type="pres">
      <dgm:prSet presAssocID="{A50D5EB0-0003-4315-BBAB-68F0200D0E11}" presName="parTx" presStyleLbl="revTx" presStyleIdx="2" presStyleCnt="6">
        <dgm:presLayoutVars>
          <dgm:chMax val="0"/>
          <dgm:chPref val="0"/>
        </dgm:presLayoutVars>
      </dgm:prSet>
      <dgm:spPr/>
    </dgm:pt>
    <dgm:pt modelId="{1C855DA3-DD33-42B4-BC60-6C973822B034}" type="pres">
      <dgm:prSet presAssocID="{A637773C-912E-4EEE-BA6B-46270784087C}" presName="sibTrans" presStyleCnt="0"/>
      <dgm:spPr/>
    </dgm:pt>
    <dgm:pt modelId="{808D691F-C655-42A4-A60F-7BB12E4F848E}" type="pres">
      <dgm:prSet presAssocID="{E2160BB5-6B78-4834-B455-10D734081F6D}" presName="compNode" presStyleCnt="0"/>
      <dgm:spPr/>
    </dgm:pt>
    <dgm:pt modelId="{9A049B8B-13F5-460A-909D-C857840867C0}" type="pres">
      <dgm:prSet presAssocID="{E2160BB5-6B78-4834-B455-10D734081F6D}" presName="bgRect" presStyleLbl="bgShp" presStyleIdx="3" presStyleCnt="6"/>
      <dgm:spPr/>
    </dgm:pt>
    <dgm:pt modelId="{9FFDE4D2-43C3-4BAB-AE61-2617353C26A0}" type="pres">
      <dgm:prSet presAssocID="{E2160BB5-6B78-4834-B455-10D734081F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5B03C43-6CF2-4977-A1F5-D0F5AFE38D3B}" type="pres">
      <dgm:prSet presAssocID="{E2160BB5-6B78-4834-B455-10D734081F6D}" presName="spaceRect" presStyleCnt="0"/>
      <dgm:spPr/>
    </dgm:pt>
    <dgm:pt modelId="{83C8A80F-4677-4FD5-AE4E-8A734AE4B7DC}" type="pres">
      <dgm:prSet presAssocID="{E2160BB5-6B78-4834-B455-10D734081F6D}" presName="parTx" presStyleLbl="revTx" presStyleIdx="3" presStyleCnt="6">
        <dgm:presLayoutVars>
          <dgm:chMax val="0"/>
          <dgm:chPref val="0"/>
        </dgm:presLayoutVars>
      </dgm:prSet>
      <dgm:spPr/>
    </dgm:pt>
    <dgm:pt modelId="{42521861-2435-40F7-B2E7-0EA51DC8DBD7}" type="pres">
      <dgm:prSet presAssocID="{A42E80BC-FD8C-4E8B-AB01-7F9381A45DE4}" presName="sibTrans" presStyleCnt="0"/>
      <dgm:spPr/>
    </dgm:pt>
    <dgm:pt modelId="{AA3BE57D-72A5-4268-A11B-EC69F46E3A3D}" type="pres">
      <dgm:prSet presAssocID="{A5AC91A3-DE07-40E6-BAC4-D746C2966FEA}" presName="compNode" presStyleCnt="0"/>
      <dgm:spPr/>
    </dgm:pt>
    <dgm:pt modelId="{F7EDC6AB-D3C1-495E-B557-F46E3AD04466}" type="pres">
      <dgm:prSet presAssocID="{A5AC91A3-DE07-40E6-BAC4-D746C2966FEA}" presName="bgRect" presStyleLbl="bgShp" presStyleIdx="4" presStyleCnt="6"/>
      <dgm:spPr/>
    </dgm:pt>
    <dgm:pt modelId="{2577BFDA-3E0B-4332-A54B-F9B2994E360D}" type="pres">
      <dgm:prSet presAssocID="{A5AC91A3-DE07-40E6-BAC4-D746C2966F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984773A-AAC7-4834-870F-D731BDC279E1}" type="pres">
      <dgm:prSet presAssocID="{A5AC91A3-DE07-40E6-BAC4-D746C2966FEA}" presName="spaceRect" presStyleCnt="0"/>
      <dgm:spPr/>
    </dgm:pt>
    <dgm:pt modelId="{D6070133-1FFA-475C-85DE-E2A078B66CCF}" type="pres">
      <dgm:prSet presAssocID="{A5AC91A3-DE07-40E6-BAC4-D746C2966FEA}" presName="parTx" presStyleLbl="revTx" presStyleIdx="4" presStyleCnt="6">
        <dgm:presLayoutVars>
          <dgm:chMax val="0"/>
          <dgm:chPref val="0"/>
        </dgm:presLayoutVars>
      </dgm:prSet>
      <dgm:spPr/>
    </dgm:pt>
    <dgm:pt modelId="{2070D481-7BB6-460D-B06E-0F08C70493D1}" type="pres">
      <dgm:prSet presAssocID="{5B9DC978-DEEF-4BAF-8665-6B6659F10DE9}" presName="sibTrans" presStyleCnt="0"/>
      <dgm:spPr/>
    </dgm:pt>
    <dgm:pt modelId="{CB2B88F5-2723-4C85-905F-890FE246F1C5}" type="pres">
      <dgm:prSet presAssocID="{3B2B5402-FE81-449E-895E-F9B886F152C0}" presName="compNode" presStyleCnt="0"/>
      <dgm:spPr/>
    </dgm:pt>
    <dgm:pt modelId="{96EF933D-B9D4-4DB5-AA1D-C3C1F714BE76}" type="pres">
      <dgm:prSet presAssocID="{3B2B5402-FE81-449E-895E-F9B886F152C0}" presName="bgRect" presStyleLbl="bgShp" presStyleIdx="5" presStyleCnt="6"/>
      <dgm:spPr/>
    </dgm:pt>
    <dgm:pt modelId="{5C5B52AA-2A0D-439D-93FE-C93450A0320F}" type="pres">
      <dgm:prSet presAssocID="{3B2B5402-FE81-449E-895E-F9B886F152C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83546A-0F21-492C-A8ED-C231A2B21426}" type="pres">
      <dgm:prSet presAssocID="{3B2B5402-FE81-449E-895E-F9B886F152C0}" presName="spaceRect" presStyleCnt="0"/>
      <dgm:spPr/>
    </dgm:pt>
    <dgm:pt modelId="{DDA6A466-7BBA-4A16-817F-ACFAC38FAF4A}" type="pres">
      <dgm:prSet presAssocID="{3B2B5402-FE81-449E-895E-F9B886F152C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19D9B2D-F1C6-47C3-BC5D-38563B316E4F}" type="presOf" srcId="{1A101FF3-1DB7-4F8A-9647-B7BC1E218325}" destId="{ACEEAF26-B50C-41FC-8372-CCFFB223A502}" srcOrd="0" destOrd="0" presId="urn:microsoft.com/office/officeart/2018/2/layout/IconVerticalSolidList"/>
    <dgm:cxn modelId="{73F60C37-6CAE-437B-B63C-4D199D0F53F3}" type="presOf" srcId="{E2160BB5-6B78-4834-B455-10D734081F6D}" destId="{83C8A80F-4677-4FD5-AE4E-8A734AE4B7DC}" srcOrd="0" destOrd="0" presId="urn:microsoft.com/office/officeart/2018/2/layout/IconVerticalSolidList"/>
    <dgm:cxn modelId="{BD988050-3FD5-4B10-970E-BF84037F229C}" srcId="{80CC974A-2C5B-45C5-9BDA-966478C0021B}" destId="{1A101FF3-1DB7-4F8A-9647-B7BC1E218325}" srcOrd="1" destOrd="0" parTransId="{52B86776-114B-4704-9D72-A2F2E2A56504}" sibTransId="{6560ABCB-2F3C-4263-A528-49775FC9207A}"/>
    <dgm:cxn modelId="{8D974B76-E194-4F81-926B-0F539B0E00D9}" type="presOf" srcId="{3B2B5402-FE81-449E-895E-F9B886F152C0}" destId="{DDA6A466-7BBA-4A16-817F-ACFAC38FAF4A}" srcOrd="0" destOrd="0" presId="urn:microsoft.com/office/officeart/2018/2/layout/IconVerticalSolidList"/>
    <dgm:cxn modelId="{27842584-0D0C-4827-B705-4C51455278CF}" type="presOf" srcId="{A38E3CA9-A99D-4777-9046-B11A17B5820B}" destId="{E823FCF9-200E-49DA-9EF4-EA768A8C6C8E}" srcOrd="0" destOrd="0" presId="urn:microsoft.com/office/officeart/2018/2/layout/IconVerticalSolidList"/>
    <dgm:cxn modelId="{00FD43A5-F81F-4154-AB5B-18107EDD3EA6}" type="presOf" srcId="{A5AC91A3-DE07-40E6-BAC4-D746C2966FEA}" destId="{D6070133-1FFA-475C-85DE-E2A078B66CCF}" srcOrd="0" destOrd="0" presId="urn:microsoft.com/office/officeart/2018/2/layout/IconVerticalSolidList"/>
    <dgm:cxn modelId="{6B1428A9-1900-4179-A98C-7427CEC4F45E}" type="presOf" srcId="{80CC974A-2C5B-45C5-9BDA-966478C0021B}" destId="{0941EA44-A1A7-4CB4-AB1D-48550319362E}" srcOrd="0" destOrd="0" presId="urn:microsoft.com/office/officeart/2018/2/layout/IconVerticalSolidList"/>
    <dgm:cxn modelId="{029314B6-34ED-44DE-BB7D-00F4DA842D24}" srcId="{80CC974A-2C5B-45C5-9BDA-966478C0021B}" destId="{A5AC91A3-DE07-40E6-BAC4-D746C2966FEA}" srcOrd="4" destOrd="0" parTransId="{3C5324E7-A8CA-45DA-AE1A-5E2BDC0F2AC8}" sibTransId="{5B9DC978-DEEF-4BAF-8665-6B6659F10DE9}"/>
    <dgm:cxn modelId="{76352ABE-1B49-4DE2-8C98-324DF1FBC9B8}" srcId="{80CC974A-2C5B-45C5-9BDA-966478C0021B}" destId="{3B2B5402-FE81-449E-895E-F9B886F152C0}" srcOrd="5" destOrd="0" parTransId="{258CB403-761C-4194-B81B-28E635C293AC}" sibTransId="{FAC8F402-82FD-4CDF-85AD-AF297742A4E3}"/>
    <dgm:cxn modelId="{D77BE5C2-B560-43EF-B12B-A22594C0ADC4}" type="presOf" srcId="{A50D5EB0-0003-4315-BBAB-68F0200D0E11}" destId="{B7B238E5-E2ED-474F-BB71-EEA69D0FDD97}" srcOrd="0" destOrd="0" presId="urn:microsoft.com/office/officeart/2018/2/layout/IconVerticalSolidList"/>
    <dgm:cxn modelId="{431AD9D0-8FB4-4969-9D2B-643753E5BB66}" srcId="{80CC974A-2C5B-45C5-9BDA-966478C0021B}" destId="{A50D5EB0-0003-4315-BBAB-68F0200D0E11}" srcOrd="2" destOrd="0" parTransId="{5C30ECCB-D9CD-45C4-A421-75B44073CCB9}" sibTransId="{A637773C-912E-4EEE-BA6B-46270784087C}"/>
    <dgm:cxn modelId="{A8D94ED9-37C8-4435-A352-1031FF05E4B8}" srcId="{80CC974A-2C5B-45C5-9BDA-966478C0021B}" destId="{A38E3CA9-A99D-4777-9046-B11A17B5820B}" srcOrd="0" destOrd="0" parTransId="{11EF24B1-04C5-44C8-89C6-37DE3AF19900}" sibTransId="{23040F55-5ADC-4320-9D7B-B92CB1C4D108}"/>
    <dgm:cxn modelId="{6FCAE2DC-C5F6-4D91-960B-417D79DADB00}" srcId="{80CC974A-2C5B-45C5-9BDA-966478C0021B}" destId="{E2160BB5-6B78-4834-B455-10D734081F6D}" srcOrd="3" destOrd="0" parTransId="{6375A251-49CF-48F7-889A-FC932111819E}" sibTransId="{A42E80BC-FD8C-4E8B-AB01-7F9381A45DE4}"/>
    <dgm:cxn modelId="{62B24464-84AA-4C89-A075-1EAE5F8BEEC7}" type="presParOf" srcId="{0941EA44-A1A7-4CB4-AB1D-48550319362E}" destId="{FF7E2155-2B86-4F35-9BFD-5B406C00161E}" srcOrd="0" destOrd="0" presId="urn:microsoft.com/office/officeart/2018/2/layout/IconVerticalSolidList"/>
    <dgm:cxn modelId="{E6FCBC40-6F92-4E48-B369-F04DB783C186}" type="presParOf" srcId="{FF7E2155-2B86-4F35-9BFD-5B406C00161E}" destId="{992EA100-A0DB-4537-B813-C15F962F7A38}" srcOrd="0" destOrd="0" presId="urn:microsoft.com/office/officeart/2018/2/layout/IconVerticalSolidList"/>
    <dgm:cxn modelId="{2ECCA19E-974A-4F10-A5F5-37555A862E50}" type="presParOf" srcId="{FF7E2155-2B86-4F35-9BFD-5B406C00161E}" destId="{6FEFC35E-AD97-4AEA-8A78-9672AC47E264}" srcOrd="1" destOrd="0" presId="urn:microsoft.com/office/officeart/2018/2/layout/IconVerticalSolidList"/>
    <dgm:cxn modelId="{1BBA93BF-5CD4-4B7B-BC9D-A5B266044AFE}" type="presParOf" srcId="{FF7E2155-2B86-4F35-9BFD-5B406C00161E}" destId="{AD103E44-4512-4958-945A-65E61DC680B8}" srcOrd="2" destOrd="0" presId="urn:microsoft.com/office/officeart/2018/2/layout/IconVerticalSolidList"/>
    <dgm:cxn modelId="{3345F539-D86A-47F8-9BCB-8FFB2BF6A6D7}" type="presParOf" srcId="{FF7E2155-2B86-4F35-9BFD-5B406C00161E}" destId="{E823FCF9-200E-49DA-9EF4-EA768A8C6C8E}" srcOrd="3" destOrd="0" presId="urn:microsoft.com/office/officeart/2018/2/layout/IconVerticalSolidList"/>
    <dgm:cxn modelId="{84B35E4D-FCDA-40FC-A2CA-F1A9242578FC}" type="presParOf" srcId="{0941EA44-A1A7-4CB4-AB1D-48550319362E}" destId="{5E1F1340-6E3A-4670-A403-0420761208BD}" srcOrd="1" destOrd="0" presId="urn:microsoft.com/office/officeart/2018/2/layout/IconVerticalSolidList"/>
    <dgm:cxn modelId="{E7CA374C-B4B7-4980-B76D-76F377879295}" type="presParOf" srcId="{0941EA44-A1A7-4CB4-AB1D-48550319362E}" destId="{57DE6DB8-E8D0-4278-8EB9-444A4EE1A993}" srcOrd="2" destOrd="0" presId="urn:microsoft.com/office/officeart/2018/2/layout/IconVerticalSolidList"/>
    <dgm:cxn modelId="{F24AB1DF-8C02-4998-9DCE-3303887D5A26}" type="presParOf" srcId="{57DE6DB8-E8D0-4278-8EB9-444A4EE1A993}" destId="{F87DB543-DC6B-4E04-B81D-0F29FA5E1256}" srcOrd="0" destOrd="0" presId="urn:microsoft.com/office/officeart/2018/2/layout/IconVerticalSolidList"/>
    <dgm:cxn modelId="{E9A8174B-EEC4-4AE2-B8EC-9D8879FBD228}" type="presParOf" srcId="{57DE6DB8-E8D0-4278-8EB9-444A4EE1A993}" destId="{E5C3681D-4086-4EB8-9FC5-5470A70F0BA1}" srcOrd="1" destOrd="0" presId="urn:microsoft.com/office/officeart/2018/2/layout/IconVerticalSolidList"/>
    <dgm:cxn modelId="{8E937B91-5704-4718-B6F1-2C8EE6000953}" type="presParOf" srcId="{57DE6DB8-E8D0-4278-8EB9-444A4EE1A993}" destId="{E002E7BD-AE8F-44EA-8FD1-1741DCC4DE06}" srcOrd="2" destOrd="0" presId="urn:microsoft.com/office/officeart/2018/2/layout/IconVerticalSolidList"/>
    <dgm:cxn modelId="{0A5A37C5-AAAA-44AC-9ED8-8476E48348DA}" type="presParOf" srcId="{57DE6DB8-E8D0-4278-8EB9-444A4EE1A993}" destId="{ACEEAF26-B50C-41FC-8372-CCFFB223A502}" srcOrd="3" destOrd="0" presId="urn:microsoft.com/office/officeart/2018/2/layout/IconVerticalSolidList"/>
    <dgm:cxn modelId="{015915C5-4796-4000-90AF-6008E71258E1}" type="presParOf" srcId="{0941EA44-A1A7-4CB4-AB1D-48550319362E}" destId="{31CDD06F-8622-40C0-BCCB-DE6A5074D619}" srcOrd="3" destOrd="0" presId="urn:microsoft.com/office/officeart/2018/2/layout/IconVerticalSolidList"/>
    <dgm:cxn modelId="{5395B67A-5090-4ADC-A175-736E296EEF1B}" type="presParOf" srcId="{0941EA44-A1A7-4CB4-AB1D-48550319362E}" destId="{B87F4D35-14C1-4D37-A19C-5582911C8DF2}" srcOrd="4" destOrd="0" presId="urn:microsoft.com/office/officeart/2018/2/layout/IconVerticalSolidList"/>
    <dgm:cxn modelId="{340858F5-62B0-4A37-BA28-50127FE856B5}" type="presParOf" srcId="{B87F4D35-14C1-4D37-A19C-5582911C8DF2}" destId="{4E9973CE-029B-4A8A-887F-1F43C4B54D91}" srcOrd="0" destOrd="0" presId="urn:microsoft.com/office/officeart/2018/2/layout/IconVerticalSolidList"/>
    <dgm:cxn modelId="{538326A5-FD7C-4FC1-8A44-5633B1B18FA5}" type="presParOf" srcId="{B87F4D35-14C1-4D37-A19C-5582911C8DF2}" destId="{FEDE276D-497D-4260-9043-EB27770982FD}" srcOrd="1" destOrd="0" presId="urn:microsoft.com/office/officeart/2018/2/layout/IconVerticalSolidList"/>
    <dgm:cxn modelId="{57C6CA08-2B41-46EC-9CEE-CB37908C3A0A}" type="presParOf" srcId="{B87F4D35-14C1-4D37-A19C-5582911C8DF2}" destId="{2316CEB3-06BE-45D5-A78F-36BA7F88879F}" srcOrd="2" destOrd="0" presId="urn:microsoft.com/office/officeart/2018/2/layout/IconVerticalSolidList"/>
    <dgm:cxn modelId="{397811F3-8763-469B-8CAD-D5FFDF662B0B}" type="presParOf" srcId="{B87F4D35-14C1-4D37-A19C-5582911C8DF2}" destId="{B7B238E5-E2ED-474F-BB71-EEA69D0FDD97}" srcOrd="3" destOrd="0" presId="urn:microsoft.com/office/officeart/2018/2/layout/IconVerticalSolidList"/>
    <dgm:cxn modelId="{20B091A9-997A-4F5D-ACA3-E1A0F53EEA63}" type="presParOf" srcId="{0941EA44-A1A7-4CB4-AB1D-48550319362E}" destId="{1C855DA3-DD33-42B4-BC60-6C973822B034}" srcOrd="5" destOrd="0" presId="urn:microsoft.com/office/officeart/2018/2/layout/IconVerticalSolidList"/>
    <dgm:cxn modelId="{6F075CCB-2C2C-4958-A32F-B12373131B83}" type="presParOf" srcId="{0941EA44-A1A7-4CB4-AB1D-48550319362E}" destId="{808D691F-C655-42A4-A60F-7BB12E4F848E}" srcOrd="6" destOrd="0" presId="urn:microsoft.com/office/officeart/2018/2/layout/IconVerticalSolidList"/>
    <dgm:cxn modelId="{5E1703B9-E099-4F1E-8DF5-E3CC7652B820}" type="presParOf" srcId="{808D691F-C655-42A4-A60F-7BB12E4F848E}" destId="{9A049B8B-13F5-460A-909D-C857840867C0}" srcOrd="0" destOrd="0" presId="urn:microsoft.com/office/officeart/2018/2/layout/IconVerticalSolidList"/>
    <dgm:cxn modelId="{04701088-06C4-4798-820F-12CC573D67C6}" type="presParOf" srcId="{808D691F-C655-42A4-A60F-7BB12E4F848E}" destId="{9FFDE4D2-43C3-4BAB-AE61-2617353C26A0}" srcOrd="1" destOrd="0" presId="urn:microsoft.com/office/officeart/2018/2/layout/IconVerticalSolidList"/>
    <dgm:cxn modelId="{A21EADA9-158F-4404-A2D9-6CAB020C77E1}" type="presParOf" srcId="{808D691F-C655-42A4-A60F-7BB12E4F848E}" destId="{85B03C43-6CF2-4977-A1F5-D0F5AFE38D3B}" srcOrd="2" destOrd="0" presId="urn:microsoft.com/office/officeart/2018/2/layout/IconVerticalSolidList"/>
    <dgm:cxn modelId="{287F9142-A23E-43B5-BD8B-6AABE158540E}" type="presParOf" srcId="{808D691F-C655-42A4-A60F-7BB12E4F848E}" destId="{83C8A80F-4677-4FD5-AE4E-8A734AE4B7DC}" srcOrd="3" destOrd="0" presId="urn:microsoft.com/office/officeart/2018/2/layout/IconVerticalSolidList"/>
    <dgm:cxn modelId="{AE049956-5EDE-492C-A34D-C157F45EB89F}" type="presParOf" srcId="{0941EA44-A1A7-4CB4-AB1D-48550319362E}" destId="{42521861-2435-40F7-B2E7-0EA51DC8DBD7}" srcOrd="7" destOrd="0" presId="urn:microsoft.com/office/officeart/2018/2/layout/IconVerticalSolidList"/>
    <dgm:cxn modelId="{7A30C05D-EBD9-42DC-AC46-728F0F81FF06}" type="presParOf" srcId="{0941EA44-A1A7-4CB4-AB1D-48550319362E}" destId="{AA3BE57D-72A5-4268-A11B-EC69F46E3A3D}" srcOrd="8" destOrd="0" presId="urn:microsoft.com/office/officeart/2018/2/layout/IconVerticalSolidList"/>
    <dgm:cxn modelId="{7B510AB4-7D5C-4829-A040-6CD1C8A657CC}" type="presParOf" srcId="{AA3BE57D-72A5-4268-A11B-EC69F46E3A3D}" destId="{F7EDC6AB-D3C1-495E-B557-F46E3AD04466}" srcOrd="0" destOrd="0" presId="urn:microsoft.com/office/officeart/2018/2/layout/IconVerticalSolidList"/>
    <dgm:cxn modelId="{B3AA4F4F-FBAF-410B-8AF6-18D0687C36FF}" type="presParOf" srcId="{AA3BE57D-72A5-4268-A11B-EC69F46E3A3D}" destId="{2577BFDA-3E0B-4332-A54B-F9B2994E360D}" srcOrd="1" destOrd="0" presId="urn:microsoft.com/office/officeart/2018/2/layout/IconVerticalSolidList"/>
    <dgm:cxn modelId="{913EB29B-6980-4D8F-BBFB-92E1847BC502}" type="presParOf" srcId="{AA3BE57D-72A5-4268-A11B-EC69F46E3A3D}" destId="{9984773A-AAC7-4834-870F-D731BDC279E1}" srcOrd="2" destOrd="0" presId="urn:microsoft.com/office/officeart/2018/2/layout/IconVerticalSolidList"/>
    <dgm:cxn modelId="{895F7894-261D-4E3B-9F75-D3C4E360B0BD}" type="presParOf" srcId="{AA3BE57D-72A5-4268-A11B-EC69F46E3A3D}" destId="{D6070133-1FFA-475C-85DE-E2A078B66CCF}" srcOrd="3" destOrd="0" presId="urn:microsoft.com/office/officeart/2018/2/layout/IconVerticalSolidList"/>
    <dgm:cxn modelId="{F0B65012-8D39-4D73-B315-A33FF63EECE2}" type="presParOf" srcId="{0941EA44-A1A7-4CB4-AB1D-48550319362E}" destId="{2070D481-7BB6-460D-B06E-0F08C70493D1}" srcOrd="9" destOrd="0" presId="urn:microsoft.com/office/officeart/2018/2/layout/IconVerticalSolidList"/>
    <dgm:cxn modelId="{C958518B-E649-420C-BA7C-F7A5B7D0DF5F}" type="presParOf" srcId="{0941EA44-A1A7-4CB4-AB1D-48550319362E}" destId="{CB2B88F5-2723-4C85-905F-890FE246F1C5}" srcOrd="10" destOrd="0" presId="urn:microsoft.com/office/officeart/2018/2/layout/IconVerticalSolidList"/>
    <dgm:cxn modelId="{B0887EF5-D638-4CFE-ACFC-B148E4D6174F}" type="presParOf" srcId="{CB2B88F5-2723-4C85-905F-890FE246F1C5}" destId="{96EF933D-B9D4-4DB5-AA1D-C3C1F714BE76}" srcOrd="0" destOrd="0" presId="urn:microsoft.com/office/officeart/2018/2/layout/IconVerticalSolidList"/>
    <dgm:cxn modelId="{62A29DDF-0319-445F-BB7C-99D907FBC08F}" type="presParOf" srcId="{CB2B88F5-2723-4C85-905F-890FE246F1C5}" destId="{5C5B52AA-2A0D-439D-93FE-C93450A0320F}" srcOrd="1" destOrd="0" presId="urn:microsoft.com/office/officeart/2018/2/layout/IconVerticalSolidList"/>
    <dgm:cxn modelId="{E1D0E725-3A62-4D69-8FFD-518E827F1565}" type="presParOf" srcId="{CB2B88F5-2723-4C85-905F-890FE246F1C5}" destId="{8483546A-0F21-492C-A8ED-C231A2B21426}" srcOrd="2" destOrd="0" presId="urn:microsoft.com/office/officeart/2018/2/layout/IconVerticalSolidList"/>
    <dgm:cxn modelId="{BA999650-1559-41BD-ADB9-4D979BA77151}" type="presParOf" srcId="{CB2B88F5-2723-4C85-905F-890FE246F1C5}" destId="{DDA6A466-7BBA-4A16-817F-ACFAC38FAF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EA100-A0DB-4537-B813-C15F962F7A38}">
      <dsp:nvSpPr>
        <dsp:cNvPr id="0" name=""/>
        <dsp:cNvSpPr/>
      </dsp:nvSpPr>
      <dsp:spPr>
        <a:xfrm>
          <a:off x="0" y="1407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FC35E-AD97-4AEA-8A78-9672AC47E264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3FCF9-200E-49DA-9EF4-EA768A8C6C8E}">
      <dsp:nvSpPr>
        <dsp:cNvPr id="0" name=""/>
        <dsp:cNvSpPr/>
      </dsp:nvSpPr>
      <dsp:spPr>
        <a:xfrm>
          <a:off x="692764" y="1407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Decision Tree based Methods</a:t>
          </a:r>
        </a:p>
      </dsp:txBody>
      <dsp:txXfrm>
        <a:off x="692764" y="1407"/>
        <a:ext cx="7193935" cy="599796"/>
      </dsp:txXfrm>
    </dsp:sp>
    <dsp:sp modelId="{F87DB543-DC6B-4E04-B81D-0F29FA5E1256}">
      <dsp:nvSpPr>
        <dsp:cNvPr id="0" name=""/>
        <dsp:cNvSpPr/>
      </dsp:nvSpPr>
      <dsp:spPr>
        <a:xfrm>
          <a:off x="0" y="751152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3681D-4086-4EB8-9FC5-5470A70F0BA1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EAF26-B50C-41FC-8372-CCFFB223A502}">
      <dsp:nvSpPr>
        <dsp:cNvPr id="0" name=""/>
        <dsp:cNvSpPr/>
      </dsp:nvSpPr>
      <dsp:spPr>
        <a:xfrm>
          <a:off x="692764" y="751152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Rule-based Methods</a:t>
          </a:r>
        </a:p>
      </dsp:txBody>
      <dsp:txXfrm>
        <a:off x="692764" y="751152"/>
        <a:ext cx="7193935" cy="599796"/>
      </dsp:txXfrm>
    </dsp:sp>
    <dsp:sp modelId="{4E9973CE-029B-4A8A-887F-1F43C4B54D91}">
      <dsp:nvSpPr>
        <dsp:cNvPr id="0" name=""/>
        <dsp:cNvSpPr/>
      </dsp:nvSpPr>
      <dsp:spPr>
        <a:xfrm>
          <a:off x="0" y="150089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E276D-497D-4260-9043-EB27770982FD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238E5-E2ED-474F-BB71-EEA69D0FDD97}">
      <dsp:nvSpPr>
        <dsp:cNvPr id="0" name=""/>
        <dsp:cNvSpPr/>
      </dsp:nvSpPr>
      <dsp:spPr>
        <a:xfrm>
          <a:off x="692764" y="150089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Memory based reasoning</a:t>
          </a:r>
        </a:p>
      </dsp:txBody>
      <dsp:txXfrm>
        <a:off x="692764" y="1500898"/>
        <a:ext cx="7193935" cy="599796"/>
      </dsp:txXfrm>
    </dsp:sp>
    <dsp:sp modelId="{9A049B8B-13F5-460A-909D-C857840867C0}">
      <dsp:nvSpPr>
        <dsp:cNvPr id="0" name=""/>
        <dsp:cNvSpPr/>
      </dsp:nvSpPr>
      <dsp:spPr>
        <a:xfrm>
          <a:off x="0" y="2250643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DE4D2-43C3-4BAB-AE61-2617353C26A0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A80F-4677-4FD5-AE4E-8A734AE4B7DC}">
      <dsp:nvSpPr>
        <dsp:cNvPr id="0" name=""/>
        <dsp:cNvSpPr/>
      </dsp:nvSpPr>
      <dsp:spPr>
        <a:xfrm>
          <a:off x="692764" y="2250643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Neural Networks / Deep Learning</a:t>
          </a:r>
        </a:p>
      </dsp:txBody>
      <dsp:txXfrm>
        <a:off x="692764" y="2250643"/>
        <a:ext cx="7193935" cy="599796"/>
      </dsp:txXfrm>
    </dsp:sp>
    <dsp:sp modelId="{F7EDC6AB-D3C1-495E-B557-F46E3AD04466}">
      <dsp:nvSpPr>
        <dsp:cNvPr id="0" name=""/>
        <dsp:cNvSpPr/>
      </dsp:nvSpPr>
      <dsp:spPr>
        <a:xfrm>
          <a:off x="0" y="300038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7BFDA-3E0B-4332-A54B-F9B2994E360D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70133-1FFA-475C-85DE-E2A078B66CCF}">
      <dsp:nvSpPr>
        <dsp:cNvPr id="0" name=""/>
        <dsp:cNvSpPr/>
      </dsp:nvSpPr>
      <dsp:spPr>
        <a:xfrm>
          <a:off x="692764" y="300038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Naïve Bayes and Bayesian Belief Networks</a:t>
          </a:r>
        </a:p>
      </dsp:txBody>
      <dsp:txXfrm>
        <a:off x="692764" y="3000388"/>
        <a:ext cx="7193935" cy="599796"/>
      </dsp:txXfrm>
    </dsp:sp>
    <dsp:sp modelId="{96EF933D-B9D4-4DB5-AA1D-C3C1F714BE76}">
      <dsp:nvSpPr>
        <dsp:cNvPr id="0" name=""/>
        <dsp:cNvSpPr/>
      </dsp:nvSpPr>
      <dsp:spPr>
        <a:xfrm>
          <a:off x="0" y="3750134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B52AA-2A0D-439D-93FE-C93450A0320F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6A466-7BBA-4A16-817F-ACFAC38FAF4A}">
      <dsp:nvSpPr>
        <dsp:cNvPr id="0" name=""/>
        <dsp:cNvSpPr/>
      </dsp:nvSpPr>
      <dsp:spPr>
        <a:xfrm>
          <a:off x="692764" y="3750134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 Vector Machines</a:t>
          </a:r>
        </a:p>
      </dsp:txBody>
      <dsp:txXfrm>
        <a:off x="692764" y="3750134"/>
        <a:ext cx="7193935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Inexpensive to construct</a:t>
          </a:r>
        </a:p>
      </dsp:txBody>
      <dsp:txXfrm>
        <a:off x="205307" y="2535669"/>
        <a:ext cx="1800000" cy="720000"/>
      </dsp:txXfrm>
    </dsp:sp>
    <dsp:sp modelId="{7CE4A611-85AF-4F7C-BFFD-184C803890B0}">
      <dsp:nvSpPr>
        <dsp:cNvPr id="0" name=""/>
        <dsp:cNvSpPr/>
      </dsp:nvSpPr>
      <dsp:spPr>
        <a:xfrm>
          <a:off x="2671307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Extremely fast at classifying unknown records</a:t>
          </a:r>
        </a:p>
      </dsp:txBody>
      <dsp:txXfrm>
        <a:off x="2320307" y="2535669"/>
        <a:ext cx="1800000" cy="720000"/>
      </dsp:txXfrm>
    </dsp:sp>
    <dsp:sp modelId="{3BF22975-DC3E-450E-854F-9297E186BD3F}">
      <dsp:nvSpPr>
        <dsp:cNvPr id="0" name=""/>
        <dsp:cNvSpPr/>
      </dsp:nvSpPr>
      <dsp:spPr>
        <a:xfrm>
          <a:off x="4786307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Easy to interpret for small-sized trees</a:t>
          </a:r>
        </a:p>
      </dsp:txBody>
      <dsp:txXfrm>
        <a:off x="4435307" y="2535669"/>
        <a:ext cx="1800000" cy="720000"/>
      </dsp:txXfrm>
    </dsp:sp>
    <dsp:sp modelId="{03CD53EF-6217-4110-ACFF-5B7DFF2BA33D}">
      <dsp:nvSpPr>
        <dsp:cNvPr id="0" name=""/>
        <dsp:cNvSpPr/>
      </dsp:nvSpPr>
      <dsp:spPr>
        <a:xfrm>
          <a:off x="6901307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Accuracy is comparable to other classification techniques for many simple data sets</a:t>
          </a:r>
        </a:p>
      </dsp:txBody>
      <dsp:txXfrm>
        <a:off x="6550307" y="2535669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22628"/>
          <a:ext cx="3685337" cy="839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Univariate feature importance score</a:t>
          </a:r>
        </a:p>
      </dsp:txBody>
      <dsp:txXfrm>
        <a:off x="38" y="22628"/>
        <a:ext cx="3685337" cy="839967"/>
      </dsp:txXfrm>
    </dsp:sp>
    <dsp:sp modelId="{47288B3E-2BEE-4007-A0EB-462800906E74}">
      <dsp:nvSpPr>
        <dsp:cNvPr id="0" name=""/>
        <dsp:cNvSpPr/>
      </dsp:nvSpPr>
      <dsp:spPr>
        <a:xfrm>
          <a:off x="38" y="862595"/>
          <a:ext cx="3685337" cy="26102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measures how related each feature is to the class variable.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E.g., chi-squared statistic, information gain.</a:t>
          </a:r>
        </a:p>
      </dsp:txBody>
      <dsp:txXfrm>
        <a:off x="38" y="862595"/>
        <a:ext cx="3685337" cy="2610237"/>
      </dsp:txXfrm>
    </dsp:sp>
    <dsp:sp modelId="{CE8DD8A2-5534-4D82-B191-A494961FE508}">
      <dsp:nvSpPr>
        <dsp:cNvPr id="0" name=""/>
        <dsp:cNvSpPr/>
      </dsp:nvSpPr>
      <dsp:spPr>
        <a:xfrm>
          <a:off x="4201323" y="22628"/>
          <a:ext cx="3685337" cy="8399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Feature subset selection</a:t>
          </a:r>
        </a:p>
      </dsp:txBody>
      <dsp:txXfrm>
        <a:off x="4201323" y="22628"/>
        <a:ext cx="3685337" cy="839967"/>
      </dsp:txXfrm>
    </dsp:sp>
    <dsp:sp modelId="{D84DE624-3359-4CE6-8859-01433C93627E}">
      <dsp:nvSpPr>
        <dsp:cNvPr id="0" name=""/>
        <dsp:cNvSpPr/>
      </dsp:nvSpPr>
      <dsp:spPr>
        <a:xfrm>
          <a:off x="4201323" y="862595"/>
          <a:ext cx="3685337" cy="26102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tries to find the best set of features.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Often uses a black box approach where different subsets are evaluated using a greedy search strategy.</a:t>
          </a:r>
        </a:p>
      </dsp:txBody>
      <dsp:txXfrm>
        <a:off x="4201323" y="862595"/>
        <a:ext cx="3685337" cy="2610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756C6802-F907-4432-BCF1-9BE1D67013A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2063" y="722313"/>
            <a:ext cx="4795837" cy="35972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F873E61E-1302-4952-87E7-FE57AD0279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1">
            <a:extLst>
              <a:ext uri="{FF2B5EF4-FFF2-40B4-BE49-F238E27FC236}">
                <a16:creationId xmlns:a16="http://schemas.microsoft.com/office/drawing/2014/main" id="{DE1A0976-C3B2-4DFC-A06A-E1150AE3FF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1666" name="Rectangle 2">
            <a:extLst>
              <a:ext uri="{FF2B5EF4-FFF2-40B4-BE49-F238E27FC236}">
                <a16:creationId xmlns:a16="http://schemas.microsoft.com/office/drawing/2014/main" id="{B3029376-1126-4B21-AE66-6DC4ADCC34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1">
            <a:extLst>
              <a:ext uri="{FF2B5EF4-FFF2-40B4-BE49-F238E27FC236}">
                <a16:creationId xmlns:a16="http://schemas.microsoft.com/office/drawing/2014/main" id="{E03A56BA-388A-405D-8BA3-7EB0F9E76C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0" name="Rectangle 2">
            <a:extLst>
              <a:ext uri="{FF2B5EF4-FFF2-40B4-BE49-F238E27FC236}">
                <a16:creationId xmlns:a16="http://schemas.microsoft.com/office/drawing/2014/main" id="{395B8C0F-0F92-4DAE-8CFD-B28DAD9490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Rectangle 1">
            <a:extLst>
              <a:ext uri="{FF2B5EF4-FFF2-40B4-BE49-F238E27FC236}">
                <a16:creationId xmlns:a16="http://schemas.microsoft.com/office/drawing/2014/main" id="{88F70D4B-0A01-41A1-A3C9-D32EE6FC51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3714" name="Rectangle 2">
            <a:extLst>
              <a:ext uri="{FF2B5EF4-FFF2-40B4-BE49-F238E27FC236}">
                <a16:creationId xmlns:a16="http://schemas.microsoft.com/office/drawing/2014/main" id="{10AC5E9E-9C11-4DE3-B4DC-48150F515F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596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3CBC6D9C-7145-4858-88A0-5DF8ABF165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0A397DAA-E570-44F9-9561-D4BB073DD9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5E026120-5167-4F88-84C7-6D6989A64E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708F8D31-1CD5-4FFA-A5B5-D4CABD36F6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1">
            <a:extLst>
              <a:ext uri="{FF2B5EF4-FFF2-40B4-BE49-F238E27FC236}">
                <a16:creationId xmlns:a16="http://schemas.microsoft.com/office/drawing/2014/main" id="{014D773A-73F1-4C7F-A545-428A87C780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524E2F7D-3AAE-41BD-86EF-541F46F30E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AFAFDAA4-AD16-476A-A94A-5A0A80D9A4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54B1062-A744-4246-A14E-EE479FD961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>
            <a:extLst>
              <a:ext uri="{FF2B5EF4-FFF2-40B4-BE49-F238E27FC236}">
                <a16:creationId xmlns:a16="http://schemas.microsoft.com/office/drawing/2014/main" id="{3ECEFC2A-2DB0-470D-860A-F8786888B2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DF8AA90-2DBD-46FF-B2A4-7AFA7981B1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7459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>
            <a:extLst>
              <a:ext uri="{FF2B5EF4-FFF2-40B4-BE49-F238E27FC236}">
                <a16:creationId xmlns:a16="http://schemas.microsoft.com/office/drawing/2014/main" id="{B99E0E93-F990-4D68-944C-C1F1C88922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B709537-0288-4F83-87CA-7BB677E54A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160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>
            <a:extLst>
              <a:ext uri="{FF2B5EF4-FFF2-40B4-BE49-F238E27FC236}">
                <a16:creationId xmlns:a16="http://schemas.microsoft.com/office/drawing/2014/main" id="{17491574-7FB2-4F02-8C95-02C44E16DC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60E8D30-8025-4196-AD03-CB7E00983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418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275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3101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10603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1">
            <a:extLst>
              <a:ext uri="{FF2B5EF4-FFF2-40B4-BE49-F238E27FC236}">
                <a16:creationId xmlns:a16="http://schemas.microsoft.com/office/drawing/2014/main" id="{B62E073D-0323-4DA3-AAD2-93DE7ADE6F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0642" name="Rectangle 2">
            <a:extLst>
              <a:ext uri="{FF2B5EF4-FFF2-40B4-BE49-F238E27FC236}">
                <a16:creationId xmlns:a16="http://schemas.microsoft.com/office/drawing/2014/main" id="{86D0832A-0511-4E42-9AC3-D6656ABB98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4/2/2021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40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9.e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13" Type="http://schemas.openxmlformats.org/officeDocument/2006/relationships/image" Target="../media/image54.png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5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9.e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19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58.png"/><Relationship Id="rId4" Type="http://schemas.openxmlformats.org/officeDocument/2006/relationships/image" Target="../media/image51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7" Type="http://schemas.openxmlformats.org/officeDocument/2006/relationships/oleObject" Target="../embeddings/oleObject27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oleObject" Target="../embeddings/oleObject26.bin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78.png"/><Relationship Id="rId4" Type="http://schemas.openxmlformats.org/officeDocument/2006/relationships/image" Target="../media/image5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89.png"/><Relationship Id="rId4" Type="http://schemas.openxmlformats.org/officeDocument/2006/relationships/image" Target="../media/image6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7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wmf"/><Relationship Id="rId11" Type="http://schemas.openxmlformats.org/officeDocument/2006/relationships/image" Target="../media/image114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94.emf"/><Relationship Id="rId4" Type="http://schemas.openxmlformats.org/officeDocument/2006/relationships/image" Target="../media/image113.png"/><Relationship Id="rId9" Type="http://schemas.openxmlformats.org/officeDocument/2006/relationships/oleObject" Target="../embeddings/oleObject39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w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w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4" Type="http://schemas.openxmlformats.org/officeDocument/2006/relationships/image" Target="../media/image100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>
            <a:extLst>
              <a:ext uri="{FF2B5EF4-FFF2-40B4-BE49-F238E27FC236}">
                <a16:creationId xmlns:a16="http://schemas.microsoft.com/office/drawing/2014/main" id="{FF868945-5907-4EDB-9DEB-A8C03515BD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143000" y="547687"/>
            <a:ext cx="6858000" cy="101441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Classification - Basic Concepts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9660747-5FAF-4E2A-9830-C56C6ACA03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3A89F00F-8F16-480C-A616-D3AA82F69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422775"/>
            <a:ext cx="8153400" cy="188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 eaLnBrk="1" hangingPunct="1">
              <a:spcBef>
                <a:spcPts val="800"/>
              </a:spcBef>
              <a:buClrTx/>
              <a:buSzPct val="60000"/>
              <a:buFontTx/>
              <a:buNone/>
            </a:pPr>
            <a:r>
              <a:rPr lang="en-US" altLang="en-US" sz="3200" dirty="0">
                <a:latin typeface="Arial" panose="020B0604020202020204" pitchFamily="34" charset="0"/>
              </a:rPr>
              <a:t>Lecture Notes for Chapter 4</a:t>
            </a:r>
          </a:p>
          <a:p>
            <a:pPr algn="ctr" eaLnBrk="1" hangingPunct="1">
              <a:spcBef>
                <a:spcPts val="700"/>
              </a:spcBef>
              <a:buClrTx/>
              <a:buSzPct val="60000"/>
              <a:buFontTx/>
              <a:buNone/>
            </a:pPr>
            <a:r>
              <a:rPr lang="en-US" altLang="en-US" sz="1600" dirty="0">
                <a:latin typeface="Arial" panose="020B0604020202020204" pitchFamily="34" charset="0"/>
              </a:rPr>
              <a:t>Slides by Tan, Steinbach, Kumar adapted by Michael </a:t>
            </a:r>
            <a:r>
              <a:rPr lang="en-US" altLang="en-US" sz="1600" dirty="0" err="1">
                <a:latin typeface="Arial" panose="020B0604020202020204" pitchFamily="34" charset="0"/>
              </a:rPr>
              <a:t>Hahsler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algn="ctr">
              <a:buClrTx/>
              <a:buFontTx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algn="ctr">
              <a:buClrTx/>
              <a:buFontTx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algn="ctr">
              <a:buClrTx/>
              <a:buFontTx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  <a:p>
            <a:pPr>
              <a:buClrTx/>
              <a:buFontTx/>
              <a:buNone/>
            </a:pPr>
            <a:endParaRPr lang="en-US" altLang="en-US" sz="1600" dirty="0">
              <a:latin typeface="Arial" panose="020B0604020202020204" pitchFamily="34" charset="0"/>
            </a:endParaRP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7D887B9D-226B-4B02-92C7-4B1C605A5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1828800"/>
            <a:ext cx="7699375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100" name="Group 4">
            <a:extLst>
              <a:ext uri="{FF2B5EF4-FFF2-40B4-BE49-F238E27FC236}">
                <a16:creationId xmlns:a16="http://schemas.microsoft.com/office/drawing/2014/main" id="{533E0148-7484-4B3D-91EF-F7FE63EF93FF}"/>
              </a:ext>
            </a:extLst>
          </p:cNvPr>
          <p:cNvGrpSpPr>
            <a:grpSpLocks/>
          </p:cNvGrpSpPr>
          <p:nvPr/>
        </p:nvGrpSpPr>
        <p:grpSpPr bwMode="auto">
          <a:xfrm>
            <a:off x="4846638" y="5943600"/>
            <a:ext cx="3656012" cy="730250"/>
            <a:chOff x="3053" y="3744"/>
            <a:chExt cx="2303" cy="460"/>
          </a:xfrm>
        </p:grpSpPr>
        <p:pic>
          <p:nvPicPr>
            <p:cNvPr id="4101" name="Picture 5">
              <a:extLst>
                <a:ext uri="{FF2B5EF4-FFF2-40B4-BE49-F238E27FC236}">
                  <a16:creationId xmlns:a16="http://schemas.microsoft.com/office/drawing/2014/main" id="{18594B60-33B5-4AC0-8985-5B518519B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0" y="3802"/>
              <a:ext cx="441" cy="3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02" name="Rectangle 6">
              <a:extLst>
                <a:ext uri="{FF2B5EF4-FFF2-40B4-BE49-F238E27FC236}">
                  <a16:creationId xmlns:a16="http://schemas.microsoft.com/office/drawing/2014/main" id="{5AE2C208-4E2E-405F-ACF6-FABD7FC6E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3" y="3744"/>
              <a:ext cx="2303" cy="4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18360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9000" tIns="54000" rIns="99000" bIns="54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/>
              <a:r>
                <a:rPr lang="en-US" altLang="en-US" sz="1600" i="1" dirty="0">
                  <a:latin typeface="Arial" panose="020B0604020202020204" pitchFamily="34" charset="0"/>
                </a:rPr>
                <a:t>	Look for accompanying R </a:t>
              </a:r>
              <a:br>
                <a:rPr lang="en-US" altLang="en-US" sz="1600" i="1" dirty="0">
                  <a:latin typeface="Arial" panose="020B0604020202020204" pitchFamily="34" charset="0"/>
                </a:rPr>
              </a:br>
              <a:r>
                <a:rPr lang="en-US" altLang="en-US" sz="1600" i="1" dirty="0">
                  <a:latin typeface="Arial" panose="020B0604020202020204" pitchFamily="34" charset="0"/>
                </a:rPr>
                <a:t>   	code on the course web site.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b="1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72388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8268F2F3-D6B6-48E7-BBA1-BE6113CBD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3D55F46E-2734-414A-B8DF-40A0C530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76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39EAB67D-F4D5-471F-AAFF-11DD61BD1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1118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3" name="Picture 5" descr="Learning from Imbalanced Classes - Silicon Valley Data Science">
            <a:extLst>
              <a:ext uri="{FF2B5EF4-FFF2-40B4-BE49-F238E27FC236}">
                <a16:creationId xmlns:a16="http://schemas.microsoft.com/office/drawing/2014/main" id="{2EDDB2AC-318A-47DF-8B5B-50F17B9E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876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809" name="Rectangle 1">
            <a:extLst>
              <a:ext uri="{FF2B5EF4-FFF2-40B4-BE49-F238E27FC236}">
                <a16:creationId xmlns:a16="http://schemas.microsoft.com/office/drawing/2014/main" id="{882AA057-3C4C-4BAD-AE31-9093966C7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Imbalance Problem</a:t>
            </a: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A24CBB53-C23C-4BDB-B3FD-BFA1B6691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40957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Consider a 2-class problem</a:t>
            </a:r>
          </a:p>
          <a:p>
            <a:pPr lvl="1"/>
            <a:r>
              <a:rPr lang="en-US" altLang="en-US" dirty="0"/>
              <a:t>Number of Class 0 examples = 9990</a:t>
            </a:r>
          </a:p>
          <a:p>
            <a:pPr lvl="1"/>
            <a:r>
              <a:rPr lang="en-US" altLang="en-US" dirty="0"/>
              <a:t>Number of Class 1 examples = 10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 simple model: </a:t>
            </a:r>
          </a:p>
          <a:p>
            <a:pPr lvl="1"/>
            <a:r>
              <a:rPr lang="en-US" altLang="en-US" dirty="0"/>
              <a:t>Always predict Class 0</a:t>
            </a:r>
          </a:p>
          <a:p>
            <a:pPr lvl="1"/>
            <a:r>
              <a:rPr lang="en-US" altLang="en-US" dirty="0"/>
              <a:t>accuracy =  9990/10000 = 99.9 %</a:t>
            </a:r>
          </a:p>
          <a:p>
            <a:pPr lvl="1"/>
            <a:r>
              <a:rPr lang="en-US" altLang="en-US" dirty="0"/>
              <a:t> error =  0.1%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Issues</a:t>
            </a:r>
            <a:r>
              <a:rPr lang="en-US" alt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Evaluation: accuracy is misleading.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Learning: Most classifiers try to optimize accuracy/error. </a:t>
            </a:r>
            <a:r>
              <a:rPr lang="en-US" altLang="en-US" b="1" dirty="0"/>
              <a:t>These classifiers will not learn how to find examples of Class 1!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22E6092F-0940-4770-9C9D-C3B6F9524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Evaluation</a:t>
            </a:r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A4EBCEB6-D916-4EF8-8139-879FF79260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Do not use accuracy to evaluate for problems with strong class imbalance!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Use instead:</a:t>
            </a:r>
          </a:p>
          <a:p>
            <a:r>
              <a:rPr lang="en-US" altLang="en-US" dirty="0"/>
              <a:t>ROC curves and AUC (area under the curve)</a:t>
            </a:r>
          </a:p>
          <a:p>
            <a:r>
              <a:rPr lang="en-US" altLang="en-US" dirty="0"/>
              <a:t>Precision/Recall plots or the F1 Score</a:t>
            </a:r>
          </a:p>
          <a:p>
            <a:r>
              <a:rPr lang="en-US" altLang="en-US" dirty="0"/>
              <a:t>Cohen's Kappa</a:t>
            </a:r>
          </a:p>
          <a:p>
            <a:r>
              <a:rPr lang="en-US" altLang="en-US" dirty="0"/>
              <a:t>Misclassification cost</a:t>
            </a:r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1">
            <a:extLst>
              <a:ext uri="{FF2B5EF4-FFF2-40B4-BE49-F238E27FC236}">
                <a16:creationId xmlns:a16="http://schemas.microsoft.com/office/drawing/2014/main" id="{FEC32DCB-47BB-48A7-B8E5-AFACA44B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225550"/>
            <a:ext cx="4913313" cy="517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1858" name="Rectangle 2">
            <a:extLst>
              <a:ext uri="{FF2B5EF4-FFF2-40B4-BE49-F238E27FC236}">
                <a16:creationId xmlns:a16="http://schemas.microsoft.com/office/drawing/2014/main" id="{7EB6AEF2-B4A7-4D40-9CB2-4CF690FAE4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Learning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C200D719-D331-4BB4-9575-B4FA1DE35F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4324350" cy="4351338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Do nothing</a:t>
            </a:r>
            <a:r>
              <a:rPr lang="en-US" altLang="en-US" dirty="0"/>
              <a:t>. Sometimes you get lucky!</a:t>
            </a:r>
          </a:p>
          <a:p>
            <a:r>
              <a:rPr lang="en-US" altLang="en-US" b="1" dirty="0"/>
              <a:t>Balance the data set</a:t>
            </a:r>
            <a:r>
              <a:rPr lang="en-US" altLang="en-US" dirty="0"/>
              <a:t>: Down-sample the majority class and/or up-sample the minority class (use sampling with replacement). Synthesize new examples with SMOTE.</a:t>
            </a:r>
            <a:br>
              <a:rPr lang="en-US" altLang="en-US" dirty="0"/>
            </a:br>
            <a:r>
              <a:rPr lang="en-US" altLang="en-US" dirty="0"/>
              <a:t>This will artificially increase the error for a mistake in the minority class.</a:t>
            </a:r>
          </a:p>
          <a:p>
            <a:r>
              <a:rPr lang="en-US" altLang="en-US" dirty="0"/>
              <a:t>Use </a:t>
            </a:r>
            <a:r>
              <a:rPr lang="en-US" altLang="en-US" b="1" dirty="0"/>
              <a:t>algorithms</a:t>
            </a:r>
            <a:r>
              <a:rPr lang="en-US" altLang="en-US" dirty="0"/>
              <a:t>  that can deal with class imbalance (see next slide).</a:t>
            </a:r>
          </a:p>
          <a:p>
            <a:r>
              <a:rPr lang="en-US" altLang="en-US" dirty="0"/>
              <a:t>Throw away minority examples and switch to an </a:t>
            </a:r>
            <a:r>
              <a:rPr lang="en-US" altLang="en-US" b="1" dirty="0"/>
              <a:t>anomaly detection </a:t>
            </a:r>
            <a:r>
              <a:rPr lang="en-US" altLang="en-US" dirty="0"/>
              <a:t>framework.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454FAC7A-000E-4315-9DF8-3700686D2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Learning</a:t>
            </a: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44E6B1B6-DB75-43AE-9898-6FD2803697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Algorithms that can deal with class imbalance: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Use a classifier that </a:t>
            </a:r>
            <a:r>
              <a:rPr lang="en-US" altLang="en-US" b="1" dirty="0"/>
              <a:t>predict a probability </a:t>
            </a:r>
            <a:r>
              <a:rPr lang="en-US" altLang="en-US" dirty="0"/>
              <a:t>and lower the decision threshold (from the default of .5). We can estimate probabilities for decision trees using the positive and negative training examples in each leaf node.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Use a </a:t>
            </a:r>
            <a:r>
              <a:rPr lang="en-US" altLang="en-US" b="1" dirty="0"/>
              <a:t>cost-sensitive classifier </a:t>
            </a:r>
            <a:r>
              <a:rPr lang="en-US" altLang="en-US" dirty="0"/>
              <a:t>that considers a cost matrix (not too many are available).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Use boosting techniques like </a:t>
            </a:r>
            <a:r>
              <a:rPr lang="en-US" altLang="en-US" b="1" dirty="0"/>
              <a:t>AdaBoost</a:t>
            </a:r>
            <a:r>
              <a:rPr lang="en-US" altLang="en-US" dirty="0"/>
              <a:t>.</a:t>
            </a:r>
          </a:p>
        </p:txBody>
      </p:sp>
      <p:pic>
        <p:nvPicPr>
          <p:cNvPr id="122883" name="Picture 3">
            <a:extLst>
              <a:ext uri="{FF2B5EF4-FFF2-40B4-BE49-F238E27FC236}">
                <a16:creationId xmlns:a16="http://schemas.microsoft.com/office/drawing/2014/main" id="{435182FA-5523-4B93-926B-9F0C03633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generalizes well.</a:t>
            </a:r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sets/cross-validation.</a:t>
            </a:r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  <a:p>
            <a:r>
              <a:rPr lang="en-US" altLang="en-US" sz="1700" dirty="0"/>
              <a:t>Accuracy is problematic for </a:t>
            </a:r>
            <a:r>
              <a:rPr lang="en-US" altLang="en-US" sz="1700" b="1" dirty="0"/>
              <a:t>imbalanced data sets</a:t>
            </a:r>
            <a:r>
              <a:rPr lang="en-US" altLang="en-US" sz="1700" dirty="0"/>
              <a:t>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06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1574800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r>
              <a:rPr lang="en-US" altLang="en-US" dirty="0"/>
              <a:t>Hunt’s Algorithm (one of the earliest)</a:t>
            </a:r>
          </a:p>
          <a:p>
            <a:r>
              <a:rPr lang="en-US" altLang="en-US" dirty="0"/>
              <a:t>CART (Classification And Regression Tree)</a:t>
            </a:r>
          </a:p>
          <a:p>
            <a:r>
              <a:rPr lang="en-US" altLang="en-US" dirty="0"/>
              <a:t>ID3, C4.5, C5.0 (by Ross Quinlan, information gain)</a:t>
            </a:r>
          </a:p>
          <a:p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r>
              <a:rPr lang="en-US" altLang="en-US" dirty="0"/>
              <a:t>MARS (Improvement for numerical features)</a:t>
            </a:r>
          </a:p>
          <a:p>
            <a:r>
              <a:rPr lang="en-US" altLang="en-US" dirty="0"/>
              <a:t>SLIQ, SPRINT</a:t>
            </a:r>
          </a:p>
          <a:p>
            <a:r>
              <a:rPr lang="en-US" altLang="en-US" dirty="0"/>
              <a:t>Conditional Inference Trees (recursive partitioning using statistical tests)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F9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2936875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409575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28600"/>
          <a:ext cx="34131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"/>
                        <a:ext cx="34131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867DD9B6-8068-4A56-8ABC-838AADCA2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5602" name="Line 2">
            <a:extLst>
              <a:ext uri="{FF2B5EF4-FFF2-40B4-BE49-F238E27FC236}">
                <a16:creationId xmlns:a16="http://schemas.microsoft.com/office/drawing/2014/main" id="{EDFE2D24-19BD-40A4-8BAC-B5492535A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055C6BEC-A4A9-44A8-8730-5202EDA69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A774A981-9448-4810-BFAE-0119A1E2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6317A756-4037-4F68-9595-82E3A8AE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27D373A8-3315-4E25-AF25-BE9C64007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AEF56089-0894-4992-9430-7459D7959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EC52054D-D2FF-41FA-9328-9AB69513D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9ABB32A1-99EE-4BCA-838D-14F6C808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50A8260C-04CF-4743-BA71-23A24790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CA981555-4633-46C0-9411-B4A85BF0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ACB7353E-6845-4A45-9B32-60713B186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EBF642C-5740-4DA8-B7DD-F01B219B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9D703584-9B41-4C01-B8ED-67B9966D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465E7BEE-4621-4495-B078-A6596EE46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844354F2-E82A-4CD0-8FCA-6B6FFC057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AA4C6833-A2C1-47DD-8C47-240DE6329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DFD2D042-4A89-48F6-8E3B-18686536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58AA0A29-0147-4290-8E9D-72402585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E7175659-57C4-46DD-9F51-1470312F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5CA2D8A9-E881-492B-9BE8-311B6A37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2F4D294C-BA83-478E-B674-9EF77742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7AD7D259-0D13-4B0A-A900-7F87F145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9B6D2048-35E2-41BB-9B81-493C01C04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6626" name="Line 2">
            <a:extLst>
              <a:ext uri="{FF2B5EF4-FFF2-40B4-BE49-F238E27FC236}">
                <a16:creationId xmlns:a16="http://schemas.microsoft.com/office/drawing/2014/main" id="{D2E66FEC-BE0F-43D1-B0B9-4ED09DACC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372FA91C-2B30-4B36-816B-3C50A85D1C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9A2528BE-3A0D-4444-A622-8C3DF41F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9B163C9D-F0E9-4BC3-991C-9A0C24F88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E84D64CA-C0F4-4E4E-8271-5C1077509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DAD28A38-EAA9-411F-B380-907B993C7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0FE7AAC7-1C5F-4B79-9411-EDFB9C70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2A7CA128-B548-4167-92B8-1857949D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449C2F6-7E7F-44F5-A573-1478EE9B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0ED52D05-1E5D-4E2F-96DB-F236094E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300CF7ED-029E-456E-94A4-12B303036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FFB5A7D8-CDBB-41E9-B16A-2339A80E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228CD054-400C-40B1-BD6F-C17F69573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772EDBB5-F6B9-4334-A88B-BE98FA6F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81FE0533-6C0A-479B-9E09-1A34F41C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88E6D6A2-201A-4051-9443-4D4B8688D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1A37F9F1-E555-4788-BE51-19B14767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3" name="Text Box 19">
            <a:extLst>
              <a:ext uri="{FF2B5EF4-FFF2-40B4-BE49-F238E27FC236}">
                <a16:creationId xmlns:a16="http://schemas.microsoft.com/office/drawing/2014/main" id="{95945161-3DD8-4ABB-A3BF-CB284CDA8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4" name="Text Box 20">
            <a:extLst>
              <a:ext uri="{FF2B5EF4-FFF2-40B4-BE49-F238E27FC236}">
                <a16:creationId xmlns:a16="http://schemas.microsoft.com/office/drawing/2014/main" id="{8D833D88-6559-45F7-96A4-DC325FE60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5" name="Text Box 21">
            <a:extLst>
              <a:ext uri="{FF2B5EF4-FFF2-40B4-BE49-F238E27FC236}">
                <a16:creationId xmlns:a16="http://schemas.microsoft.com/office/drawing/2014/main" id="{E82E23A5-0ED7-43FC-BCE1-67261F5F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3D59EE9A-048A-47A0-A580-A0F8830E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41FF2BC8-C87B-4824-BD78-F74F3EA53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ABF44B80-1D90-4044-9D69-B36C01AAC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7772C259-71E7-4C8B-9C50-758428F8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6650" name="Oval 26">
            <a:extLst>
              <a:ext uri="{FF2B5EF4-FFF2-40B4-BE49-F238E27FC236}">
                <a16:creationId xmlns:a16="http://schemas.microsoft.com/office/drawing/2014/main" id="{C5832CBB-864C-4E8E-A696-CC3FA48E9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6651" name="Rectangle 27">
            <a:extLst>
              <a:ext uri="{FF2B5EF4-FFF2-40B4-BE49-F238E27FC236}">
                <a16:creationId xmlns:a16="http://schemas.microsoft.com/office/drawing/2014/main" id="{95387955-702E-4483-BBD6-B46D7465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6652" name="AutoShape 28">
            <a:extLst>
              <a:ext uri="{FF2B5EF4-FFF2-40B4-BE49-F238E27FC236}">
                <a16:creationId xmlns:a16="http://schemas.microsoft.com/office/drawing/2014/main" id="{2A515236-EA1D-4E55-9ADD-F70C7DAD4F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3" name="AutoShape 29">
            <a:extLst>
              <a:ext uri="{FF2B5EF4-FFF2-40B4-BE49-F238E27FC236}">
                <a16:creationId xmlns:a16="http://schemas.microsoft.com/office/drawing/2014/main" id="{78697E6C-A003-47A6-AD85-64DD8DCDC1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4" name="Rectangle 30">
            <a:extLst>
              <a:ext uri="{FF2B5EF4-FFF2-40B4-BE49-F238E27FC236}">
                <a16:creationId xmlns:a16="http://schemas.microsoft.com/office/drawing/2014/main" id="{8ACCE20B-FF79-481B-BCB7-2797A6A8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786B2-CE03-44AF-A8E2-94CFDB993A2A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4CD0C-DF0D-44F6-A32C-AA09C80C0A61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7650" name="Line 2">
            <a:extLst>
              <a:ext uri="{FF2B5EF4-FFF2-40B4-BE49-F238E27FC236}">
                <a16:creationId xmlns:a16="http://schemas.microsoft.com/office/drawing/2014/main" id="{E9C1D245-C65B-4D0A-A2A9-0FBABA657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C44A92DC-5223-4B78-AB2D-17F4ADE92C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9BEA8007-D234-4FEC-A8C4-F2FAA461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75104998-EDFE-4836-A291-C40862B66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984B851B-9338-472A-BDC4-EC66052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819892C6-7E8C-4191-AEAF-64CB220AD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A0228719-0ABC-44F5-A647-74142D0C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E7FEE8A1-C7A1-4EB0-A30F-CEC156A8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10DA16CA-4C68-439E-8F3A-B32740FF3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23F3847C-642D-42E0-AB74-932C298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BF9CE411-87F3-4D07-8FE9-2D242C4C7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1" name="Text Box 13">
            <a:extLst>
              <a:ext uri="{FF2B5EF4-FFF2-40B4-BE49-F238E27FC236}">
                <a16:creationId xmlns:a16="http://schemas.microsoft.com/office/drawing/2014/main" id="{00242196-55BD-4E6E-92D3-53DD1A8A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EA3BFACD-0567-4FBA-A6D4-1BB2743F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729B0CDF-8A82-4D4B-9E42-2EE42A32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EF467B58-58A9-45A2-80B9-76E79C920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15C46F4F-6B76-4ABD-A86F-E4182F3C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6" name="Text Box 18">
            <a:extLst>
              <a:ext uri="{FF2B5EF4-FFF2-40B4-BE49-F238E27FC236}">
                <a16:creationId xmlns:a16="http://schemas.microsoft.com/office/drawing/2014/main" id="{539D571F-8545-4495-955E-192598A72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7" name="Text Box 19">
            <a:extLst>
              <a:ext uri="{FF2B5EF4-FFF2-40B4-BE49-F238E27FC236}">
                <a16:creationId xmlns:a16="http://schemas.microsoft.com/office/drawing/2014/main" id="{0347289A-3974-4A2F-9C5D-A9DBB2A6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8" name="Text Box 20">
            <a:extLst>
              <a:ext uri="{FF2B5EF4-FFF2-40B4-BE49-F238E27FC236}">
                <a16:creationId xmlns:a16="http://schemas.microsoft.com/office/drawing/2014/main" id="{C45F80BC-646E-476F-A5F6-B005F707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9" name="Text Box 21">
            <a:extLst>
              <a:ext uri="{FF2B5EF4-FFF2-40B4-BE49-F238E27FC236}">
                <a16:creationId xmlns:a16="http://schemas.microsoft.com/office/drawing/2014/main" id="{E264D7F5-DBAF-41E5-9B79-FB459AFE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0" name="Text Box 22">
            <a:extLst>
              <a:ext uri="{FF2B5EF4-FFF2-40B4-BE49-F238E27FC236}">
                <a16:creationId xmlns:a16="http://schemas.microsoft.com/office/drawing/2014/main" id="{7FA6CE66-C56D-4C66-AA7A-0083BA6C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B004F1FB-0667-4E61-92E7-13E779A02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4">
            <a:extLst>
              <a:ext uri="{FF2B5EF4-FFF2-40B4-BE49-F238E27FC236}">
                <a16:creationId xmlns:a16="http://schemas.microsoft.com/office/drawing/2014/main" id="{11909A8C-96C6-4443-BE18-5FE580D81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7673" name="Text Box 25">
            <a:extLst>
              <a:ext uri="{FF2B5EF4-FFF2-40B4-BE49-F238E27FC236}">
                <a16:creationId xmlns:a16="http://schemas.microsoft.com/office/drawing/2014/main" id="{77FB6847-9A81-4FF9-B933-AADFBB128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7674" name="Oval 26">
            <a:extLst>
              <a:ext uri="{FF2B5EF4-FFF2-40B4-BE49-F238E27FC236}">
                <a16:creationId xmlns:a16="http://schemas.microsoft.com/office/drawing/2014/main" id="{9F866140-5EA6-4690-ADB3-8C655C00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57CD4233-B5CF-488A-AF1F-C0B4C004D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1C9A2C09-96C4-4265-9213-E1ADC52812AA}"/>
              </a:ext>
            </a:extLst>
          </p:cNvPr>
          <p:cNvCxnSpPr>
            <a:cxnSpLocks noChangeShapeType="1"/>
            <a:stCxn id="27674" idx="4"/>
            <a:endCxn id="27675" idx="0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4B6605BB-CC7C-45B9-A693-F5D0164828E3}"/>
              </a:ext>
            </a:extLst>
          </p:cNvPr>
          <p:cNvCxnSpPr>
            <a:cxnSpLocks noChangeShapeType="1"/>
            <a:stCxn id="27674" idx="4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8" name="Rectangle 30">
            <a:extLst>
              <a:ext uri="{FF2B5EF4-FFF2-40B4-BE49-F238E27FC236}">
                <a16:creationId xmlns:a16="http://schemas.microsoft.com/office/drawing/2014/main" id="{F0E03F7D-5022-456D-AA05-9849C3FA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pic>
        <p:nvPicPr>
          <p:cNvPr id="27679" name="Picture 31">
            <a:extLst>
              <a:ext uri="{FF2B5EF4-FFF2-40B4-BE49-F238E27FC236}">
                <a16:creationId xmlns:a16="http://schemas.microsoft.com/office/drawing/2014/main" id="{9E1A73F2-C252-449F-A688-49E09189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3659188"/>
            <a:ext cx="3692525" cy="10810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80" name="Text Box 32">
            <a:extLst>
              <a:ext uri="{FF2B5EF4-FFF2-40B4-BE49-F238E27FC236}">
                <a16:creationId xmlns:a16="http://schemas.microsoft.com/office/drawing/2014/main" id="{563AE13E-A1BD-4669-9541-7341789C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4189413"/>
            <a:ext cx="14636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pure</a:t>
            </a:r>
          </a:p>
        </p:txBody>
      </p:sp>
      <p:cxnSp>
        <p:nvCxnSpPr>
          <p:cNvPr id="34" name="AutoShape 28">
            <a:extLst>
              <a:ext uri="{FF2B5EF4-FFF2-40B4-BE49-F238E27FC236}">
                <a16:creationId xmlns:a16="http://schemas.microsoft.com/office/drawing/2014/main" id="{E3380013-89C2-457A-B936-63CAB9887C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29">
            <a:extLst>
              <a:ext uri="{FF2B5EF4-FFF2-40B4-BE49-F238E27FC236}">
                <a16:creationId xmlns:a16="http://schemas.microsoft.com/office/drawing/2014/main" id="{4DEC0F8C-0462-4DC5-A498-B7EF0B6ACF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A3A55A-B265-4FD9-802F-7B0D2585B638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DED5CF-6493-4D8E-9AFC-203F9FB20C1B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b="1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Nominal Attribute:  Divides values into two subsets. </a:t>
            </a:r>
            <a:br>
              <a:rPr lang="en-US" altLang="en-US" dirty="0"/>
            </a:br>
            <a:r>
              <a:rPr lang="en-US" altLang="en-US" dirty="0"/>
              <a:t>		     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Ordinal </a:t>
            </a:r>
            <a:r>
              <a:rPr lang="en-US" altLang="en-US" dirty="0" err="1"/>
              <a:t>Atribute</a:t>
            </a:r>
            <a:r>
              <a:rPr lang="en-US" altLang="en-US" dirty="0"/>
              <a:t>:  Divides values into two subsets. </a:t>
            </a:r>
            <a:br>
              <a:rPr lang="en-US" altLang="en-US" dirty="0"/>
            </a:br>
            <a:r>
              <a:rPr lang="en-US" altLang="en-US" dirty="0"/>
              <a:t>		     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AF67E5CB-FA61-472F-9A7D-82FE0B62E672}"/>
              </a:ext>
            </a:extLst>
          </p:cNvPr>
          <p:cNvGrpSpPr>
            <a:grpSpLocks/>
          </p:cNvGrpSpPr>
          <p:nvPr/>
        </p:nvGrpSpPr>
        <p:grpSpPr bwMode="auto">
          <a:xfrm>
            <a:off x="5738479" y="26670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7C6CA7C3-73D1-4542-B69A-7DE169778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C1792C23-FD05-4CD9-9B69-153E859AE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7BB07E50-1088-402B-8AC0-A26512603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BA1015D7-7854-452C-AA94-4B712CDC4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69F2720C-BD6F-45E7-A21D-F265CB1C7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B3AADD27-8CE8-4377-90D0-0CFAACD930A3}"/>
              </a:ext>
            </a:extLst>
          </p:cNvPr>
          <p:cNvGrpSpPr>
            <a:grpSpLocks/>
          </p:cNvGrpSpPr>
          <p:nvPr/>
        </p:nvGrpSpPr>
        <p:grpSpPr bwMode="auto">
          <a:xfrm>
            <a:off x="860091" y="26670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861D5FC3-277B-40D3-AFB4-9A16B2CC2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C063BEF5-C764-43F4-98C2-CAF421A14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DE36E459-F14F-4E84-B80F-31C5BD711C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014B643D-DAE0-4AF6-BAA6-60547B4B0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B7CB876-4117-4248-8D58-FA5184220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94BE56B6-BAC5-4DED-A183-9AFD9C6A7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466" y="28940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613400" y="4497387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809625" y="4497387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0" y="4648200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4337050" y="5716587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b="1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test condition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approach: </a:t>
            </a:r>
          </a:p>
          <a:p>
            <a:pPr lvl="1"/>
            <a:r>
              <a:rPr lang="en-US" altLang="en-US"/>
              <a:t>Nodes with homogeneous class distribution are preferred</a:t>
            </a:r>
          </a:p>
          <a:p>
            <a:endParaRPr lang="en-US" altLang="en-US"/>
          </a:p>
          <a:p>
            <a:r>
              <a:rPr lang="en-US" altLang="en-US"/>
              <a:t>Need a measure of node impurity:</a:t>
            </a:r>
          </a:p>
          <a:p>
            <a:pPr lvl="1"/>
            <a:endParaRPr lang="en-US" altLang="en-US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DA00AC2B-205B-4C67-B9AB-D2C57E6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084763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Non-homogeneous,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High degree of impurity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DD0C17F-E20B-484A-B037-05BD44C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084763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Low degree of impurity</a:t>
            </a:r>
          </a:p>
        </p:txBody>
      </p:sp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3E27622B-8CC9-4555-9BFE-594B40AC7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627844"/>
              </p:ext>
            </p:extLst>
          </p:nvPr>
        </p:nvGraphicFramePr>
        <p:xfrm>
          <a:off x="1522412" y="3749675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3880" imgH="3369240" progId="">
                  <p:embed/>
                </p:oleObj>
              </mc:Choice>
              <mc:Fallback>
                <p:oleObj r:id="rId3" imgW="5573880" imgH="3369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2" y="3749675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6BF31E9-FCCB-4483-8132-C2F0A772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790239"/>
              </p:ext>
            </p:extLst>
          </p:nvPr>
        </p:nvGraphicFramePr>
        <p:xfrm>
          <a:off x="5180012" y="3813175"/>
          <a:ext cx="266858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73880" imgH="3369240" progId="">
                  <p:embed/>
                </p:oleObj>
              </mc:Choice>
              <mc:Fallback>
                <p:oleObj r:id="rId5" imgW="5573880" imgH="33692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2" y="3813175"/>
                        <a:ext cx="2668588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 the Best Split -General Framework</a:t>
            </a:r>
          </a:p>
        </p:txBody>
      </p:sp>
      <p:sp>
        <p:nvSpPr>
          <p:cNvPr id="39938" name="Oval 2">
            <a:extLst>
              <a:ext uri="{FF2B5EF4-FFF2-40B4-BE49-F238E27FC236}">
                <a16:creationId xmlns:a16="http://schemas.microsoft.com/office/drawing/2014/main" id="{A6656479-026F-4256-887C-24E86D26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2666998"/>
            <a:ext cx="1646237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B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810E56C6-A8FD-4B91-A876-3FCBC52AC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0738" y="3124198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AD7FDA-22CA-44E6-AF33-606888EE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24198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B3290608-D75E-4D61-857A-2116AA87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52" y="3238480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25D82345-6146-4C77-9B2F-A81187AB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3240086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A9842FA-44E8-4A44-8EB6-86FE451A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496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N3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F598AE70-F11D-45AB-89B1-4C60588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38496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N4</a:t>
            </a:r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4A0680AF-41EA-4762-86E7-75CAA573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590798"/>
            <a:ext cx="1463675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A</a:t>
            </a:r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0ABE3ABF-F516-4C47-9F67-13EC3C2C7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538" y="3047998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663E70A9-846A-4F55-BAE9-B1C7144FE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047998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BE6E870F-D016-4F82-9238-0E9E336F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2" y="3162280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891D3965-6DF3-47F8-AC9C-45169943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3" y="3163886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F1E2846-D4FD-4431-A56F-A8096B52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734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6AD432CF-6CFD-430A-824B-94E07759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7734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760538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</a:t>
            </a:r>
          </a:p>
        </p:txBody>
      </p:sp>
      <p:graphicFrame>
        <p:nvGraphicFramePr>
          <p:cNvPr id="39953" name="Object 17">
            <a:extLst>
              <a:ext uri="{FF2B5EF4-FFF2-40B4-BE49-F238E27FC236}">
                <a16:creationId xmlns:a16="http://schemas.microsoft.com/office/drawing/2014/main" id="{C8E4D126-52C3-4E12-8D20-002C279BF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850474"/>
              </p:ext>
            </p:extLst>
          </p:nvPr>
        </p:nvGraphicFramePr>
        <p:xfrm>
          <a:off x="-268288" y="3881436"/>
          <a:ext cx="3103563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38720" imgH="3857760" progId="">
                  <p:embed/>
                </p:oleObj>
              </mc:Choice>
              <mc:Fallback>
                <p:oleObj r:id="rId3" imgW="6138720" imgH="385776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8288" y="3881436"/>
                        <a:ext cx="3103563" cy="19335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8">
            <a:extLst>
              <a:ext uri="{FF2B5EF4-FFF2-40B4-BE49-F238E27FC236}">
                <a16:creationId xmlns:a16="http://schemas.microsoft.com/office/drawing/2014/main" id="{28450B60-D879-43F9-B758-5E4551A0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879919"/>
              </p:ext>
            </p:extLst>
          </p:nvPr>
        </p:nvGraphicFramePr>
        <p:xfrm>
          <a:off x="2011363" y="3894136"/>
          <a:ext cx="271303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09440" imgH="2714760" progId="">
                  <p:embed/>
                </p:oleObj>
              </mc:Choice>
              <mc:Fallback>
                <p:oleObj r:id="rId5" imgW="5509440" imgH="271476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3" y="3894136"/>
                        <a:ext cx="2713037" cy="13303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>
            <a:extLst>
              <a:ext uri="{FF2B5EF4-FFF2-40B4-BE49-F238E27FC236}">
                <a16:creationId xmlns:a16="http://schemas.microsoft.com/office/drawing/2014/main" id="{BC80F10C-8D5A-48CB-9013-57A5A4D8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005418"/>
              </p:ext>
            </p:extLst>
          </p:nvPr>
        </p:nvGraphicFramePr>
        <p:xfrm>
          <a:off x="4660900" y="3894136"/>
          <a:ext cx="3021013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987880" imgH="3933720" progId="">
                  <p:embed/>
                </p:oleObj>
              </mc:Choice>
              <mc:Fallback>
                <p:oleObj r:id="rId7" imgW="5987880" imgH="393372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3894136"/>
                        <a:ext cx="3021013" cy="19700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20">
            <a:extLst>
              <a:ext uri="{FF2B5EF4-FFF2-40B4-BE49-F238E27FC236}">
                <a16:creationId xmlns:a16="http://schemas.microsoft.com/office/drawing/2014/main" id="{CD56545E-1136-436D-A54F-452670EE4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059965"/>
              </p:ext>
            </p:extLst>
          </p:nvPr>
        </p:nvGraphicFramePr>
        <p:xfrm>
          <a:off x="6858000" y="3894136"/>
          <a:ext cx="2366963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31560" imgH="2739960" progId="">
                  <p:embed/>
                </p:oleObj>
              </mc:Choice>
              <mc:Fallback>
                <p:oleObj r:id="rId9" imgW="4831560" imgH="273996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894136"/>
                        <a:ext cx="2366963" cy="1343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33842"/>
              </p:ext>
            </p:extLst>
          </p:nvPr>
        </p:nvGraphicFramePr>
        <p:xfrm>
          <a:off x="3382963" y="1457325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572800" imgH="3371040" progId="">
                  <p:embed/>
                </p:oleObj>
              </mc:Choice>
              <mc:Fallback>
                <p:oleObj r:id="rId11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457325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905000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M0</a:t>
              </a:r>
            </a:p>
          </p:txBody>
        </p:sp>
      </p:grpSp>
      <p:grpSp>
        <p:nvGrpSpPr>
          <p:cNvPr id="39961" name="Group 25">
            <a:extLst>
              <a:ext uri="{FF2B5EF4-FFF2-40B4-BE49-F238E27FC236}">
                <a16:creationId xmlns:a16="http://schemas.microsoft.com/office/drawing/2014/main" id="{1AEF498E-812F-42CE-BAC0-F5D66620EA3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800600"/>
            <a:ext cx="7999413" cy="858838"/>
            <a:chOff x="384" y="2940"/>
            <a:chExt cx="5039" cy="541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2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970" name="AutoShape 34">
            <a:extLst>
              <a:ext uri="{FF2B5EF4-FFF2-40B4-BE49-F238E27FC236}">
                <a16:creationId xmlns:a16="http://schemas.microsoft.com/office/drawing/2014/main" id="{7D2A0BA4-006F-4762-9E48-6C9176CC1268}"/>
              </a:ext>
            </a:extLst>
          </p:cNvPr>
          <p:cNvSpPr>
            <a:spLocks/>
          </p:cNvSpPr>
          <p:nvPr/>
        </p:nvSpPr>
        <p:spPr bwMode="auto">
          <a:xfrm rot="16200000">
            <a:off x="1828800" y="45259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1C5A6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1" name="AutoShape 35">
            <a:extLst>
              <a:ext uri="{FF2B5EF4-FFF2-40B4-BE49-F238E27FC236}">
                <a16:creationId xmlns:a16="http://schemas.microsoft.com/office/drawing/2014/main" id="{F319D2C0-D50E-4D7E-9281-E893EE6B007D}"/>
              </a:ext>
            </a:extLst>
          </p:cNvPr>
          <p:cNvSpPr>
            <a:spLocks/>
          </p:cNvSpPr>
          <p:nvPr/>
        </p:nvSpPr>
        <p:spPr bwMode="auto">
          <a:xfrm rot="16200000">
            <a:off x="7010400" y="45259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1C5A6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2" name="Text Box 36">
            <a:extLst>
              <a:ext uri="{FF2B5EF4-FFF2-40B4-BE49-F238E27FC236}">
                <a16:creationId xmlns:a16="http://schemas.microsoft.com/office/drawing/2014/main" id="{CF5BE0E3-5E52-4334-A927-3066D799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910262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M12 </a:t>
            </a:r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D54EF38F-7015-4DBD-9EFF-F3208308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926137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M34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6400800"/>
            <a:ext cx="702945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Gain = M0 – M12 vs  M0 – M34   → </a:t>
            </a:r>
            <a:r>
              <a:rPr lang="en-US" altLang="en-US" sz="2000"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63329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57251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dirty="0"/>
                  <a:t>   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Gini impurity is a measure of how often a randomly chosen element from the set would be incorrectly labeled if it was randomly labeled according to the distribution of labels in the subset.</a:t>
                </a:r>
              </a:p>
              <a:p>
                <a:r>
                  <a:rPr lang="en-US" altLang="en-US" dirty="0"/>
                  <a:t>Maximum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 = maximal impurity.</a:t>
                </a:r>
              </a:p>
              <a:p>
                <a:r>
                  <a:rPr lang="en-US" altLang="en-US" dirty="0"/>
                  <a:t>Minimum of 0 when all records belong to one class =  complete purity.</a:t>
                </a:r>
              </a:p>
              <a:p>
                <a:r>
                  <a:rPr lang="en-US" altLang="en-US" dirty="0"/>
                  <a:t>Examples: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  <a:blipFill>
                <a:blip r:embed="rId4"/>
                <a:stretch>
                  <a:fillRect l="-541" t="-1964" b="-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1DE56D02-5C02-49F0-B20C-E006EA300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5300663"/>
          <a:ext cx="26304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00000" imgH="3116520" progId="">
                  <p:embed/>
                </p:oleObj>
              </mc:Choice>
              <mc:Fallback>
                <p:oleObj r:id="rId5" imgW="6300000" imgH="311652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300663"/>
                        <a:ext cx="2630488" cy="1277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0F77CC3F-9531-46CD-8E62-B1E79B8E8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0588" y="5310188"/>
          <a:ext cx="20224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854600" imgH="3453120" progId="">
                  <p:embed/>
                </p:oleObj>
              </mc:Choice>
              <mc:Fallback>
                <p:oleObj r:id="rId7" imgW="4854600" imgH="3453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5310188"/>
                        <a:ext cx="2022475" cy="1414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D5778E37-AF11-45F3-910C-DF392ABE4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1113" y="5281613"/>
          <a:ext cx="1801812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318560" imgH="2962800" progId="">
                  <p:embed/>
                </p:oleObj>
              </mc:Choice>
              <mc:Fallback>
                <p:oleObj r:id="rId9" imgW="4318560" imgH="2962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5281613"/>
                        <a:ext cx="1801812" cy="1214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0ACC9F5B-8E36-4A49-B5C6-D28FF581B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297488"/>
          <a:ext cx="178593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4290840" imgH="3037680" progId="">
                  <p:embed/>
                </p:oleObj>
              </mc:Choice>
              <mc:Fallback>
                <p:oleObj r:id="rId11" imgW="4290840" imgH="30376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297488"/>
                        <a:ext cx="1785937" cy="12398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GINI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solidFill>
            <a:srgbClr val="FFFFFF">
              <a:alpha val="20000"/>
            </a:srgbClr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GINI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p is split into k partitions (children), the quality of the split is computed as a weighted sum: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= number of records at child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, and n  = number of records at node p.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Used in the algorithms CART, SLIQ, SPRINT.</a:t>
                </a:r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  <a:blipFill>
                <a:blip r:embed="rId3"/>
                <a:stretch>
                  <a:fillRect l="-696" t="-1677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Binary Attributes: Computing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dirty="0"/>
              <a:t>Splits into two partitions</a:t>
            </a:r>
          </a:p>
          <a:p>
            <a:r>
              <a:rPr lang="en-US" altLang="en-US" dirty="0"/>
              <a:t>Effect of weighing partitions: Larger and purer partitions are sought for.</a:t>
            </a:r>
          </a:p>
          <a:p>
            <a:endParaRPr lang="en-US" dirty="0"/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539F236B-35AA-4550-8986-BE7F9B73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62263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B?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4EFF7C6-05A6-4F81-8B76-D8D92C289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8" y="3319463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E46F04A1-ECAD-426A-BC0B-B8DD57E9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319463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B0B12710-F6E2-40BD-9D6D-E811A9E9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2" y="3433744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C0F57894-6F79-4008-B589-EAFD81BD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3435350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9C8B66A3-A4F0-47C7-8CC8-52F702F1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EDE0805A-8E45-42A3-A748-4EE25397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873556"/>
              </p:ext>
            </p:extLst>
          </p:nvPr>
        </p:nvGraphicFramePr>
        <p:xfrm>
          <a:off x="5943600" y="2378075"/>
          <a:ext cx="46720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520" imgH="4921920" progId="">
                  <p:embed/>
                </p:oleObj>
              </mc:Choice>
              <mc:Fallback>
                <p:oleObj r:id="rId3" imgW="7499520" imgH="49219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378075"/>
                        <a:ext cx="4672013" cy="2882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116E42AD-1B5C-442E-B1D6-BA70FC00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07195"/>
              </p:ext>
            </p:extLst>
          </p:nvPr>
        </p:nvGraphicFramePr>
        <p:xfrm>
          <a:off x="2751138" y="4572000"/>
          <a:ext cx="3557587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109920" imgH="4269600" progId="">
                  <p:embed/>
                </p:oleObj>
              </mc:Choice>
              <mc:Fallback>
                <p:oleObj r:id="rId5" imgW="6109920" imgH="4269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4572000"/>
                        <a:ext cx="3557587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D2E6184B-8BA8-485E-80E0-4E0C6F28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91000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(5/8)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(3/8)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0.469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Gini(N2)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(1/4)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(3/4)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0.375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A79E59CC-BC7B-4505-9690-A2FD76E2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648200"/>
            <a:ext cx="2438400" cy="131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Gini(Children)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8/12 * 0.469 +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   4/12 * 0.375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0.438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9D7445E8-2FEB-44ED-A00F-742378AC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113" y="6165850"/>
            <a:ext cx="1989137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+mn-lt"/>
              </a:rPr>
              <a:t>GINI improves!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Use binary decisions based on one value</a:t>
                </a:r>
              </a:p>
              <a:p>
                <a:r>
                  <a:rPr lang="en-US" altLang="en-US" dirty="0"/>
                  <a:t>Several choices for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method to choose best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:</a:t>
                </a:r>
              </a:p>
              <a:p>
                <a:pPr lvl="1"/>
                <a:r>
                  <a:rPr lang="en-US" altLang="en-US" dirty="0"/>
                  <a:t>For each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, scan the database to gather count matrix and compute its Gini index</a:t>
                </a:r>
              </a:p>
              <a:p>
                <a:pPr lvl="1"/>
                <a:r>
                  <a:rPr lang="en-US" altLang="en-US" dirty="0"/>
                  <a:t>Computationally Inefficient! Repetition of work.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  <a:blipFill>
                <a:blip r:embed="rId4"/>
                <a:stretch>
                  <a:fillRect l="-1274" t="-1541" r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442584"/>
              </p:ext>
            </p:extLst>
          </p:nvPr>
        </p:nvGraphicFramePr>
        <p:xfrm>
          <a:off x="5663918" y="1524000"/>
          <a:ext cx="2641882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918" y="1524000"/>
                        <a:ext cx="2641882" cy="2819400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15D2A0C3-93DE-405F-AA42-F7CBC96A4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511860"/>
              </p:ext>
            </p:extLst>
          </p:nvPr>
        </p:nvGraphicFramePr>
        <p:xfrm>
          <a:off x="6873875" y="4724400"/>
          <a:ext cx="10509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11720" imgH="2570400" progId="">
                  <p:embed/>
                </p:oleObj>
              </mc:Choice>
              <mc:Fallback>
                <p:oleObj r:id="rId7" imgW="1611720" imgH="2570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4724400"/>
                        <a:ext cx="1050925" cy="1676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086600" y="3733800"/>
            <a:ext cx="685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3C5FD9-5AE2-4184-BCD6-6658C928D5CE}"/>
              </a:ext>
            </a:extLst>
          </p:cNvPr>
          <p:cNvSpPr/>
          <p:nvPr/>
        </p:nvSpPr>
        <p:spPr>
          <a:xfrm>
            <a:off x="6934200" y="5181600"/>
            <a:ext cx="914400" cy="3810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4AD66DE8-0FBB-40FE-8BDE-E2F5E5E3A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B876CF43-4724-45F2-A213-29ED5F2563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efficient computation: for each attribute,</a:t>
            </a:r>
          </a:p>
          <a:p>
            <a:pPr lvl="1"/>
            <a:r>
              <a:rPr lang="en-US" altLang="en-US"/>
              <a:t>Sort the attribute on values</a:t>
            </a:r>
          </a:p>
          <a:p>
            <a:pPr lvl="1"/>
            <a:r>
              <a:rPr lang="en-US" altLang="en-US"/>
              <a:t>Linearly scan these values, each time updating the count matrix and computing gini index</a:t>
            </a:r>
          </a:p>
          <a:p>
            <a:pPr lvl="1"/>
            <a:r>
              <a:rPr lang="en-US" altLang="en-US"/>
              <a:t>Choose the split position that has the least gini index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3CF38D83-BCA5-4EEC-8E43-B12EB67D4407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779837"/>
            <a:ext cx="9180513" cy="2620963"/>
            <a:chOff x="48" y="2092"/>
            <a:chExt cx="5783" cy="1651"/>
          </a:xfrm>
        </p:grpSpPr>
        <p:graphicFrame>
          <p:nvGraphicFramePr>
            <p:cNvPr id="48132" name="Object 4">
              <a:extLst>
                <a:ext uri="{FF2B5EF4-FFF2-40B4-BE49-F238E27FC236}">
                  <a16:creationId xmlns:a16="http://schemas.microsoft.com/office/drawing/2014/main" id="{75A957B4-AD03-4710-BB0A-63B1FB7B56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0585440" imgH="3557880" progId="">
                    <p:embed/>
                  </p:oleObj>
                </mc:Choice>
                <mc:Fallback>
                  <p:oleObj r:id="rId3" imgW="10585440" imgH="355788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3" name="Line 5">
              <a:extLst>
                <a:ext uri="{FF2B5EF4-FFF2-40B4-BE49-F238E27FC236}">
                  <a16:creationId xmlns:a16="http://schemas.microsoft.com/office/drawing/2014/main" id="{640F459D-0888-4847-88D4-616830758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612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grpSp>
          <p:nvGrpSpPr>
            <p:cNvPr id="48134" name="Group 6">
              <a:extLst>
                <a:ext uri="{FF2B5EF4-FFF2-40B4-BE49-F238E27FC236}">
                  <a16:creationId xmlns:a16="http://schemas.microsoft.com/office/drawing/2014/main" id="{BF956540-E069-4288-922A-591F3D4B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" y="2660"/>
              <a:ext cx="1196" cy="215"/>
              <a:chOff x="51" y="2660"/>
              <a:chExt cx="1196" cy="215"/>
            </a:xfrm>
          </p:grpSpPr>
          <p:sp>
            <p:nvSpPr>
              <p:cNvPr id="48135" name="Text Box 7">
                <a:extLst>
                  <a:ext uri="{FF2B5EF4-FFF2-40B4-BE49-F238E27FC236}">
                    <a16:creationId xmlns:a16="http://schemas.microsoft.com/office/drawing/2014/main" id="{8003664C-9EFC-4DF4-A34F-BAED3B723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" y="2660"/>
                <a:ext cx="868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600" b="1">
                    <a:latin typeface="+mn-lt"/>
                  </a:rPr>
                  <a:t>Split Positions</a:t>
                </a:r>
              </a:p>
            </p:txBody>
          </p:sp>
          <p:sp>
            <p:nvSpPr>
              <p:cNvPr id="48136" name="Line 8">
                <a:extLst>
                  <a:ext uri="{FF2B5EF4-FFF2-40B4-BE49-F238E27FC236}">
                    <a16:creationId xmlns:a16="http://schemas.microsoft.com/office/drawing/2014/main" id="{F29B6D40-F06A-4DD5-99F1-E7102C981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804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48137" name="Text Box 9">
              <a:extLst>
                <a:ext uri="{FF2B5EF4-FFF2-40B4-BE49-F238E27FC236}">
                  <a16:creationId xmlns:a16="http://schemas.microsoft.com/office/drawing/2014/main" id="{D5F21E63-FFAF-4A56-83B5-592CE8E725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2468"/>
              <a:ext cx="1007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latin typeface="+mn-lt"/>
                </a:rPr>
                <a:t>Sorted Values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 = 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homogeneity of a node (originally a measure of uncertainty of a random variable or information content of a message).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en-US" dirty="0"/>
                  <a:t>) when records are equally distributed among all classes = maximal impurity.</a:t>
                </a:r>
              </a:p>
              <a:p>
                <a:r>
                  <a:rPr lang="en-US" altLang="en-US" dirty="0"/>
                  <a:t>Minimum: 0 when all records belong to one class = maximal purity.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133600" y="2057400"/>
                <a:ext cx="511845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057400"/>
                <a:ext cx="5118452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133600" y="1219200"/>
                <a:ext cx="511845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219200"/>
                <a:ext cx="5118452" cy="9380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:r>
                  <a:rPr lang="en-US" altLang="en-US" sz="1800" dirty="0" err="1"/>
                  <a:t>i</a:t>
                </a:r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295400" y="1231103"/>
                <a:ext cx="638200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231103"/>
                <a:ext cx="6382004" cy="1189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773" b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298700" y="1278674"/>
                <a:ext cx="3578159" cy="768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1278674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298700" y="2046705"/>
                <a:ext cx="3914405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2046705"/>
                <a:ext cx="3914405" cy="1045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</a:t>
                </a:r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misclassification error made by a node.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= maximal impurity (maximal error).</a:t>
                </a:r>
              </a:p>
              <a:p>
                <a:r>
                  <a:rPr lang="en-US" altLang="en-US" dirty="0"/>
                  <a:t>Minimum: 0 when all records belong to one class = maximal purity (no error)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340" r="-2345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720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114800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486400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523094" y="1905000"/>
                <a:ext cx="363849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094" y="1905000"/>
                <a:ext cx="3638497" cy="483209"/>
              </a:xfrm>
              <a:prstGeom prst="rect">
                <a:avLst/>
              </a:prstGeom>
              <a:blipFill>
                <a:blip r:embed="rId10"/>
                <a:stretch>
                  <a:fillRect l="-1508" r="-2345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/>
              <a:t>Predicting tumor cells as benign or </a:t>
            </a:r>
            <a:br>
              <a:rPr lang="en-US" altLang="en-US" sz="1700"/>
            </a:br>
            <a:r>
              <a:rPr lang="en-US" altLang="en-US" sz="1700"/>
              <a:t>malignant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credit card transactions </a:t>
            </a:r>
            <a:br>
              <a:rPr lang="en-US" altLang="en-US" sz="1700"/>
            </a:br>
            <a:r>
              <a:rPr lang="en-US" altLang="en-US" sz="1700"/>
              <a:t>as legitimate or fraudulent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secondary </a:t>
            </a:r>
            <a:br>
              <a:rPr lang="en-US" altLang="en-US" sz="1700"/>
            </a:br>
            <a:r>
              <a:rPr lang="en-US" altLang="en-US" sz="1700"/>
              <a:t>structures of protein </a:t>
            </a:r>
            <a:br>
              <a:rPr lang="en-US" altLang="en-US" sz="1700"/>
            </a:br>
            <a:r>
              <a:rPr lang="en-US" altLang="en-US" sz="1700"/>
              <a:t>as alpha-helix, beta-sheet, </a:t>
            </a:r>
            <a:br>
              <a:rPr lang="en-US" altLang="en-US" sz="1700"/>
            </a:br>
            <a:r>
              <a:rPr lang="en-US" altLang="en-US" sz="1700"/>
              <a:t>or random coil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Categorizing news stories </a:t>
            </a:r>
            <a:br>
              <a:rPr lang="en-US" altLang="en-US" sz="1700"/>
            </a:br>
            <a:r>
              <a:rPr lang="en-US" altLang="en-US" sz="1700"/>
              <a:t>as finance, weather, enter-</a:t>
            </a:r>
            <a:br>
              <a:rPr lang="en-US" altLang="en-US" sz="1700"/>
            </a:br>
            <a:r>
              <a:rPr lang="en-US" altLang="en-US" sz="1700"/>
              <a:t>tainment, sports, etc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20F265B-2746-4234-8B9B-682E80EAE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2" b="2"/>
          <a:stretch/>
        </p:blipFill>
        <p:spPr bwMode="auto">
          <a:xfrm>
            <a:off x="5312567" y="3707894"/>
            <a:ext cx="3296677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90533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7349" name="Picture 5">
              <a:extLst>
                <a:ext uri="{FF2B5EF4-FFF2-40B4-BE49-F238E27FC236}">
                  <a16:creationId xmlns:a16="http://schemas.microsoft.com/office/drawing/2014/main" id="{65372437-91D1-4576-AFF4-A67A06226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121" y="1674356"/>
              <a:ext cx="2397124" cy="380047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CD862DEE-07E6-4A81-937E-7C276D7C9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Misclassification Error vs Gini</a:t>
            </a:r>
          </a:p>
        </p:txBody>
      </p:sp>
      <p:sp>
        <p:nvSpPr>
          <p:cNvPr id="58370" name="Oval 2">
            <a:extLst>
              <a:ext uri="{FF2B5EF4-FFF2-40B4-BE49-F238E27FC236}">
                <a16:creationId xmlns:a16="http://schemas.microsoft.com/office/drawing/2014/main" id="{467CCE2B-5F33-432D-9A09-F751AC69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7857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A?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42A8F60-F69A-4DD7-889F-43C68368C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938" y="2065057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12657F84-CF49-4602-A0CC-642F43F9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065057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6149C209-5332-4F00-977A-050DF121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2" y="2177751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692A5B1F-1613-495C-9EBB-3CFA5949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179357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EE09356F-DC23-49A8-BF2B-038E3E02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58376" name="Rectangle 8">
            <a:extLst>
              <a:ext uri="{FF2B5EF4-FFF2-40B4-BE49-F238E27FC236}">
                <a16:creationId xmlns:a16="http://schemas.microsoft.com/office/drawing/2014/main" id="{37C885CD-337B-4CCC-90B5-618F0821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58377" name="Object 9">
            <a:extLst>
              <a:ext uri="{FF2B5EF4-FFF2-40B4-BE49-F238E27FC236}">
                <a16:creationId xmlns:a16="http://schemas.microsoft.com/office/drawing/2014/main" id="{E0AC6F25-A476-4759-991A-4FCA6D70F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43058"/>
              </p:ext>
            </p:extLst>
          </p:nvPr>
        </p:nvGraphicFramePr>
        <p:xfrm>
          <a:off x="5619750" y="947457"/>
          <a:ext cx="27511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7360" imgH="3985920" progId="">
                  <p:embed/>
                </p:oleObj>
              </mc:Choice>
              <mc:Fallback>
                <p:oleObj r:id="rId3" imgW="4437360" imgH="398592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947457"/>
                        <a:ext cx="2751138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0">
            <a:extLst>
              <a:ext uri="{FF2B5EF4-FFF2-40B4-BE49-F238E27FC236}">
                <a16:creationId xmlns:a16="http://schemas.microsoft.com/office/drawing/2014/main" id="{DCD0538B-3D89-4A81-A17F-EBBB82CAB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61626"/>
              </p:ext>
            </p:extLst>
          </p:nvPr>
        </p:nvGraphicFramePr>
        <p:xfrm>
          <a:off x="5697538" y="3357282"/>
          <a:ext cx="3446462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15520" imgH="4642560" progId="">
                  <p:embed/>
                </p:oleObj>
              </mc:Choice>
              <mc:Fallback>
                <p:oleObj r:id="rId5" imgW="5915520" imgH="464256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3357282"/>
                        <a:ext cx="3446462" cy="2679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>
            <a:extLst>
              <a:ext uri="{FF2B5EF4-FFF2-40B4-BE49-F238E27FC236}">
                <a16:creationId xmlns:a16="http://schemas.microsoft.com/office/drawing/2014/main" id="{DD88A85F-4662-46EF-A155-29B9FB9E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3692244"/>
            <a:ext cx="5668962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= 1 – (3/3)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(0/3)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Gini(N2) = 1 – (4/7)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(3/7)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0.489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Gini(Split) = 3/10 * 0 + 7/10 * 0.489 = 0.342</a:t>
            </a: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43306DF-A267-4CAD-8342-35936597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521044"/>
            <a:ext cx="2895600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endParaRPr lang="en-US" altLang="en-US" sz="2000" b="1" dirty="0">
              <a:latin typeface="+mn-lt"/>
            </a:endParaRP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Gini improves!</a:t>
            </a:r>
            <a:br>
              <a:rPr lang="en-US" altLang="en-US" sz="2000" b="1" dirty="0">
                <a:solidFill>
                  <a:srgbClr val="FF0000"/>
                </a:solidFill>
                <a:latin typeface="+mn-lt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Error does not improve!!!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744689F-56DA-4967-B808-6D5C7AD3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063844"/>
            <a:ext cx="4632325" cy="14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Error(N1) = 1-3/3=0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Error(N2)=1-4/7=3/7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Error(Split)= 3/10*0 + 7/10*3/7 = 0.3 </a:t>
            </a:r>
            <a:br>
              <a:rPr lang="en-US" altLang="en-US" sz="2000">
                <a:latin typeface="+mn-lt"/>
              </a:rPr>
            </a:br>
            <a:endParaRPr lang="en-US" altLang="en-US" sz="2000">
              <a:latin typeface="+mn-lt"/>
            </a:endParaRPr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2DB53770-6CC3-4F42-8537-EB8ACAE1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4698719"/>
            <a:ext cx="731837" cy="365125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34921256-231D-464D-A90B-C09BFA53C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25" y="5336894"/>
            <a:ext cx="1463675" cy="642938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</a:t>
            </a:r>
            <a:r>
              <a:rPr lang="en-US" altLang="en-US" dirty="0"/>
              <a:t>. Happens guaranteed when there is only one observation left in the node (e.g.,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 </a:t>
            </a:r>
            <a:r>
              <a:rPr lang="en-US" altLang="en-US" dirty="0"/>
              <a:t>(to be discussed later with tree pruning)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/>
              <a:t>Advantages of Decision Tree Based Classification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915572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Simple depth-first construction.</a:t>
            </a:r>
          </a:p>
          <a:p>
            <a:r>
              <a:rPr lang="en-US" altLang="en-US"/>
              <a:t>Uses Information Gain (improvement in Entropy).</a:t>
            </a:r>
          </a:p>
          <a:p>
            <a:r>
              <a:rPr lang="en-US" altLang="en-US"/>
              <a:t>Handling both continuous and discrete attributes (cont. attributes are split at threshold).</a:t>
            </a:r>
          </a:p>
          <a:p>
            <a:r>
              <a:rPr lang="en-US" altLang="en-US"/>
              <a:t>Needs entire data to fit in memory (unsuitable for large datasets).</a:t>
            </a:r>
          </a:p>
          <a:p>
            <a:r>
              <a:rPr lang="en-US" altLang="en-US"/>
              <a:t>Trees are pruned.</a:t>
            </a:r>
          </a:p>
          <a:p>
            <a:pPr lvl="1"/>
            <a:endParaRPr lang="en-US" altLang="en-US"/>
          </a:p>
          <a:p>
            <a:r>
              <a:rPr lang="en-US" altLang="en-US"/>
              <a:t>Code available at</a:t>
            </a:r>
          </a:p>
          <a:p>
            <a:pPr lvl="1"/>
            <a:r>
              <a:rPr lang="en-US" altLang="en-US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/>
              <a:t>Open Source implementation as J48 in Weka/rWeka</a:t>
            </a: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22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830" t="-1316" r="-2979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481135" y="1767276"/>
            <a:ext cx="1543050" cy="3853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Consistency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2362200" y="1767275"/>
            <a:ext cx="1028700" cy="3675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Simplicity</a:t>
            </a:r>
            <a:endParaRPr 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blipFill>
                <a:blip r:embed="rId4"/>
                <a:stretch>
                  <a:fillRect l="-2000" t="-926" b="-7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601787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830387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72200"/>
            <a:ext cx="8458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  <a:r>
              <a:rPr lang="en-US" altLang="en-US" sz="1800" dirty="0">
                <a:latin typeface="+mn-lt"/>
              </a:rPr>
              <a:t>: when model is too simple, both training and test errors are large 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599BE272-4A1F-486B-A879-F6B0F02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772025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 err="1">
                <a:latin typeface="+mn-lt"/>
              </a:rPr>
              <a:t>Resubstitution</a:t>
            </a:r>
            <a:r>
              <a:rPr lang="en-US" altLang="en-US" dirty="0">
                <a:latin typeface="+mn-lt"/>
              </a:rPr>
              <a:t> Error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EEDF6997-3240-482B-BA9A-ADFA35DC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303462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Generalization Error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AE18EFC5-F54D-4991-A816-1D38769D4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0175" y="4954587"/>
            <a:ext cx="10096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352997-3248-4A1D-A9AB-BEEA01527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4813" y="2486025"/>
            <a:ext cx="8255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2F3DDD93-2699-48C9-8146-02708AAB9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altLang="en-US" sz="4500"/>
              <a:t>Classification Techniques</a:t>
            </a:r>
          </a:p>
        </p:txBody>
      </p:sp>
      <p:graphicFrame>
        <p:nvGraphicFramePr>
          <p:cNvPr id="9220" name="Rectangle 2">
            <a:extLst>
              <a:ext uri="{FF2B5EF4-FFF2-40B4-BE49-F238E27FC236}">
                <a16:creationId xmlns:a16="http://schemas.microsoft.com/office/drawing/2014/main" id="{A1735641-DDF6-45C2-8D19-AFB01AB400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39381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880100"/>
            <a:ext cx="579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Decision boundary is distorted by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936750" y="1566862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444875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Need new ways for estimating errors → </a:t>
            </a:r>
            <a:r>
              <a:rPr lang="en-US" altLang="en-US" b="1" dirty="0">
                <a:solidFill>
                  <a:srgbClr val="FF0000"/>
                </a:solidFill>
              </a:rPr>
              <a:t>Generalization Error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Generalization Errors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F467D611-770F-4018-AE03-4FD476095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Re-substitution errors</a:t>
            </a:r>
            <a:r>
              <a:rPr lang="en-US" altLang="en-US" dirty="0"/>
              <a:t>: error on training set e</a:t>
            </a:r>
          </a:p>
          <a:p>
            <a:r>
              <a:rPr lang="en-US" altLang="en-US" b="1" dirty="0">
                <a:solidFill>
                  <a:srgbClr val="FF0000"/>
                </a:solidFill>
              </a:rPr>
              <a:t>Generalization errors: </a:t>
            </a:r>
            <a:r>
              <a:rPr lang="en-US" altLang="en-US" dirty="0"/>
              <a:t>error on testing set e’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Methods for estimating generalization errors: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Optimistic approach</a:t>
            </a:r>
            <a:r>
              <a:rPr lang="en-US" altLang="en-US" dirty="0"/>
              <a:t>:  e’ = 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Pessimistic approach: </a:t>
            </a:r>
          </a:p>
          <a:p>
            <a:pPr lvl="1"/>
            <a:r>
              <a:rPr lang="en-US" altLang="en-US" dirty="0"/>
              <a:t>  e’ = e + N x 0.5 (N: number of leaf nodes)</a:t>
            </a:r>
          </a:p>
          <a:p>
            <a:pPr lvl="1"/>
            <a:r>
              <a:rPr lang="en-US" altLang="en-US" dirty="0"/>
              <a:t>  For a tree with 30 leaf nodes and 10 errors on training (out of 1000 instances):</a:t>
            </a:r>
            <a:br>
              <a:rPr lang="en-US" altLang="en-US" dirty="0"/>
            </a:br>
            <a:r>
              <a:rPr lang="en-US" altLang="en-US" dirty="0"/>
              <a:t>   Training error (rate) = 10/1000 = 1%</a:t>
            </a:r>
            <a:br>
              <a:rPr lang="en-US" altLang="en-US" dirty="0"/>
            </a:br>
            <a:r>
              <a:rPr lang="en-US" altLang="en-US" dirty="0"/>
              <a:t>   Estimated generalization error (rate )= (10 + 30 x 0.5)/1000 = 2.5%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Validation approach:</a:t>
            </a:r>
          </a:p>
          <a:p>
            <a:pPr lvl="1"/>
            <a:r>
              <a:rPr lang="en-US" altLang="en-US" dirty="0"/>
              <a:t> uses a validation (test) data set (or cross-validation) to estimate generalization error.</a:t>
            </a:r>
          </a:p>
        </p:txBody>
      </p:sp>
      <p:sp>
        <p:nvSpPr>
          <p:cNvPr id="69635" name="AutoShape 3">
            <a:extLst>
              <a:ext uri="{FF2B5EF4-FFF2-40B4-BE49-F238E27FC236}">
                <a16:creationId xmlns:a16="http://schemas.microsoft.com/office/drawing/2014/main" id="{F4520BD0-CC29-4A21-B36D-EB629944E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743994"/>
            <a:ext cx="2671762" cy="1370012"/>
          </a:xfrm>
          <a:prstGeom prst="wedgeEllipseCallout">
            <a:avLst>
              <a:gd name="adj1" fmla="val -75694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600" dirty="0">
                <a:latin typeface="+mn-lt"/>
              </a:rPr>
              <a:t>Penalty for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600" dirty="0">
                <a:latin typeface="+mn-lt"/>
              </a:rPr>
              <a:t>0.5 per leave node is often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Occam’s Razor (Principle of parsimony)</a:t>
            </a: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sz="3600" b="1" dirty="0"/>
              <a:t>"Simpler is better"</a:t>
            </a:r>
          </a:p>
          <a:p>
            <a:endParaRPr lang="en-US" altLang="en-US" dirty="0"/>
          </a:p>
          <a:p>
            <a:r>
              <a:rPr lang="en-US" altLang="en-US" dirty="0"/>
              <a:t>Given two models of similar generalization errors, one should prefer the simpler model over the more complex model.</a:t>
            </a:r>
          </a:p>
          <a:p>
            <a:r>
              <a:rPr lang="en-US" altLang="en-US" dirty="0"/>
              <a:t>For complex models, there is a greater chance of overfitting (i.e., it fitted accidentally errors in the training data).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Therefore, one should include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Pre-Pruning</a:t>
                </a:r>
                <a:r>
                  <a:rPr lang="en-US" altLang="en-US" dirty="0"/>
                  <a:t> (Early Stopping Rule): Stop the algorithm before it becomes a fully-grown tree.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Typical stopping conditions for a node: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</a:t>
                </a:r>
              </a:p>
              <a:p>
                <a:r>
                  <a:rPr lang="en-US" altLang="en-US" dirty="0"/>
                  <a:t>More restrictive conditions: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</a:t>
                </a:r>
                <a:br>
                  <a:rPr lang="en-US" altLang="en-US" dirty="0"/>
                </a:br>
                <a:r>
                  <a:rPr lang="en-US" altLang="en-US" dirty="0"/>
                  <a:t>    measures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decision tree to its entirety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trimming sub-trees of the decision tree in a bottom-up fashion</a:t>
            </a:r>
          </a:p>
          <a:p>
            <a:endParaRPr lang="en-US" altLang="en-US" dirty="0"/>
          </a:p>
          <a:p>
            <a:r>
              <a:rPr lang="en-US" altLang="en-US" dirty="0"/>
              <a:t>If generalization error improves after trimming a sub-tree, replace the sub-tree by a leaf node (class label of leaf node is determined from majority class of instances in the sub-tree)</a:t>
            </a:r>
          </a:p>
          <a:p>
            <a:endParaRPr lang="en-US" altLang="en-US" dirty="0"/>
          </a:p>
          <a:p>
            <a:r>
              <a:rPr lang="en-US" altLang="en-US" dirty="0"/>
              <a:t>You can use MDL instead of error for post-pruning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4"/>
                <a:stretch>
                  <a:fillRect l="-773" t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811772"/>
              </p:ext>
            </p:extLst>
          </p:nvPr>
        </p:nvGraphicFramePr>
        <p:xfrm>
          <a:off x="2705940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46800" imgH="3477960" progId="">
                  <p:embed/>
                </p:oleObj>
              </mc:Choice>
              <mc:Fallback>
                <p:oleObj r:id="rId5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940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202472"/>
              </p:ext>
            </p:extLst>
          </p:nvPr>
        </p:nvGraphicFramePr>
        <p:xfrm>
          <a:off x="1639139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289520" imgH="2305440" progId="">
                  <p:embed/>
                </p:oleObj>
              </mc:Choice>
              <mc:Fallback>
                <p:oleObj r:id="rId7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139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263500"/>
              </p:ext>
            </p:extLst>
          </p:nvPr>
        </p:nvGraphicFramePr>
        <p:xfrm>
          <a:off x="6515939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278000" imgH="2305440" progId="">
                  <p:embed/>
                </p:oleObj>
              </mc:Choice>
              <mc:Fallback>
                <p:oleObj r:id="rId9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939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539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  <a:blipFill>
                <a:blip r:embed="rId11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  <a:blipFill>
                <a:blip r:embed="rId12"/>
                <a:stretch>
                  <a:fillRect r="-3692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3505200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091851"/>
              </p:ext>
            </p:extLst>
          </p:nvPr>
        </p:nvGraphicFramePr>
        <p:xfrm>
          <a:off x="1447800" y="3322637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22637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689"/>
              </p:ext>
            </p:extLst>
          </p:nvPr>
        </p:nvGraphicFramePr>
        <p:xfrm>
          <a:off x="953294" y="2362200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70565"/>
            <a:ext cx="4572000" cy="23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Pessimistic error increases! </a:t>
            </a: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PRUNE!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679812"/>
              </p:ext>
            </p:extLst>
          </p:nvPr>
        </p:nvGraphicFramePr>
        <p:xfrm>
          <a:off x="1524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1491"/>
              </p:ext>
            </p:extLst>
          </p:nvPr>
        </p:nvGraphicFramePr>
        <p:xfrm>
          <a:off x="19812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26589"/>
              </p:ext>
            </p:extLst>
          </p:nvPr>
        </p:nvGraphicFramePr>
        <p:xfrm>
          <a:off x="38100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52156"/>
              </p:ext>
            </p:extLst>
          </p:nvPr>
        </p:nvGraphicFramePr>
        <p:xfrm>
          <a:off x="56388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543800" y="59552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7E4D42ED-9F3A-436E-906B-52F8FC2C0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Expressiveness of Decision Trees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64498F5-8908-41DB-A45F-F48CFD9F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 can learn discrete-valued functions to separate classes.</a:t>
            </a:r>
          </a:p>
          <a:p>
            <a:r>
              <a:rPr lang="en-US" altLang="en-US" dirty="0"/>
              <a:t>This function represents the </a:t>
            </a:r>
            <a:r>
              <a:rPr lang="en-US" altLang="en-US" b="1" dirty="0">
                <a:solidFill>
                  <a:srgbClr val="FF0000"/>
                </a:solidFill>
              </a:rPr>
              <a:t>decision boundary.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Not expressive enough for modeling continuous variables directly (need to be discretized for the split).</a:t>
            </a:r>
          </a:p>
          <a:p>
            <a:pPr lvl="1"/>
            <a:r>
              <a:rPr lang="en-US" altLang="en-US" dirty="0"/>
              <a:t>Do not generalize well to certain types of Boolean functions like the parity function (Class = 1 if there is an even number of Boolean attributes with truth value = True and 0 otherwise). These functions lead to excessive tree replication.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43500"/>
            <a:ext cx="800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Border line between two neighboring regions of different classes is known as decision boundary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Decision boundary is parallel to axes because test condition involves a single attribute at-a-time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99063"/>
            <a:ext cx="8001000" cy="148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Test condition may involve multiple attributes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More expressive representation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Finding optimal test condition is computationally expensive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550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795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Focus on the predictive capability of a model (not speed, scalability, etc.)</a:t>
            </a:r>
          </a:p>
          <a:p>
            <a:r>
              <a:rPr lang="en-US" altLang="en-US" dirty="0"/>
              <a:t>Here we will focus on binary classification problems!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Confusion Matrix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47483"/>
              </p:ext>
            </p:extLst>
          </p:nvPr>
        </p:nvGraphicFramePr>
        <p:xfrm>
          <a:off x="762000" y="3200400"/>
          <a:ext cx="6097588" cy="287496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6635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FD846C6F-467D-4544-9F23-ED4E93EBA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From Statistics: Null Hypotheses H0 is that the actual class is yes</a:t>
            </a:r>
          </a:p>
        </p:txBody>
      </p:sp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80912"/>
              </p:ext>
            </p:extLst>
          </p:nvPr>
        </p:nvGraphicFramePr>
        <p:xfrm>
          <a:off x="1317625" y="26162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dirty="0">
                    <a:latin typeface="+mn-lt"/>
                  </a:rPr>
                  <a:t>	             → Significance 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α</a:t>
                </a:r>
              </a:p>
              <a:p>
                <a:r>
                  <a:rPr lang="en-US" altLang="en-US" dirty="0">
                    <a:latin typeface="+mn-lt"/>
                  </a:rPr>
                  <a:t>Type II error: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		→ Power 1-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β</a:t>
                </a: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3"/>
                <a:stretch>
                  <a:fillRect l="-1149" t="-5926" b="-17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  <a:r>
              <a:rPr lang="en-US" altLang="en-US" dirty="0">
                <a:latin typeface="Arial" panose="020B0604020202020204" pitchFamily="34" charset="0"/>
              </a:rPr>
              <a:t>How many do we predict correct (in percent)?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58014"/>
              </p:ext>
            </p:extLst>
          </p:nvPr>
        </p:nvGraphicFramePr>
        <p:xfrm>
          <a:off x="1523206" y="2666998"/>
          <a:ext cx="6097588" cy="281940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6588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8421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703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77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F0770ED9-7489-4DB3-87D5-59535BE871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Consider a 2-class problem</a:t>
            </a:r>
          </a:p>
          <a:p>
            <a:pPr lvl="1"/>
            <a:r>
              <a:rPr lang="en-US" altLang="en-US" dirty="0"/>
              <a:t>Number of Class 0 examples = 9990</a:t>
            </a:r>
          </a:p>
          <a:p>
            <a:pPr lvl="1"/>
            <a:r>
              <a:rPr lang="en-US" altLang="en-US" dirty="0"/>
              <a:t>Number of Class 1 examples = 10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If model predicts everything to be class 0, accuracy is 9990/10000 = 99.9 %</a:t>
            </a:r>
          </a:p>
          <a:p>
            <a:pPr lvl="1"/>
            <a:r>
              <a:rPr lang="en-US" altLang="en-US" dirty="0"/>
              <a:t>Accuracy is misleading because the model does not detect any class 1 example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sz="2400" b="1" dirty="0">
                <a:solidFill>
                  <a:srgbClr val="FF3333"/>
                </a:solidFill>
              </a:rPr>
              <a:t>→ Class imbalance problem!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5273"/>
              </p:ext>
            </p:extLst>
          </p:nvPr>
        </p:nvGraphicFramePr>
        <p:xfrm>
          <a:off x="1447800" y="27686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p:sp>
        <p:nvSpPr>
          <p:cNvPr id="94255" name="Rectangle 47">
            <a:extLst>
              <a:ext uri="{FF2B5EF4-FFF2-40B4-BE49-F238E27FC236}">
                <a16:creationId xmlns:a16="http://schemas.microsoft.com/office/drawing/2014/main" id="{12BD0460-0B0C-45C2-87FA-BC2B279AD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55626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C(</a:t>
            </a:r>
            <a:r>
              <a:rPr lang="en-US" altLang="en-US" dirty="0" err="1">
                <a:latin typeface="+mn-lt"/>
              </a:rPr>
              <a:t>i|j</a:t>
            </a:r>
            <a:r>
              <a:rPr lang="en-US" altLang="en-US" dirty="0">
                <a:latin typeface="+mn-lt"/>
              </a:rPr>
              <a:t>): Cost of misclassifying class j example as class </a:t>
            </a:r>
            <a:r>
              <a:rPr lang="en-US" altLang="en-US" dirty="0" err="1">
                <a:latin typeface="+mn-lt"/>
              </a:rPr>
              <a:t>i</a:t>
            </a:r>
            <a:endParaRPr lang="en-US" altLang="en-US" dirty="0">
              <a:latin typeface="+mn-lt"/>
            </a:endParaRPr>
          </a:p>
        </p:txBody>
      </p:sp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7" name="AutoShape 33">
            <a:extLst>
              <a:ext uri="{FF2B5EF4-FFF2-40B4-BE49-F238E27FC236}">
                <a16:creationId xmlns:a16="http://schemas.microsoft.com/office/drawing/2014/main" id="{D3B19A00-C258-4E9D-9698-19A8A7A43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1951037"/>
            <a:ext cx="1828800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solidFill>
            <a:srgbClr val="FF0000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Missing a + case is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really bad!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18BC248-DEAA-462A-A12C-787127F5D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vs Accuracy</a:t>
            </a:r>
          </a:p>
        </p:txBody>
      </p:sp>
      <p:graphicFrame>
        <p:nvGraphicFramePr>
          <p:cNvPr id="96258" name="Group 2">
            <a:extLst>
              <a:ext uri="{FF2B5EF4-FFF2-40B4-BE49-F238E27FC236}">
                <a16:creationId xmlns:a16="http://schemas.microsoft.com/office/drawing/2014/main" id="{FB00C64A-AE00-409D-ADF1-1223F4B0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9240"/>
              </p:ext>
            </p:extLst>
          </p:nvPr>
        </p:nvGraphicFramePr>
        <p:xfrm>
          <a:off x="411163" y="15557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2">
                  <a:extLst>
                    <a:ext uri="{9D8B030D-6E8A-4147-A177-3AD203B41FA5}">
                      <a16:colId xmlns:a16="http://schemas.microsoft.com/office/drawing/2014/main" val="237362793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140541283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2860685335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416728235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Count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03429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60727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93756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71248"/>
                  </a:ext>
                </a:extLst>
              </a:tr>
            </a:tbl>
          </a:graphicData>
        </a:graphic>
      </p:graphicFrame>
      <p:graphicFrame>
        <p:nvGraphicFramePr>
          <p:cNvPr id="96303" name="Group 47">
            <a:extLst>
              <a:ext uri="{FF2B5EF4-FFF2-40B4-BE49-F238E27FC236}">
                <a16:creationId xmlns:a16="http://schemas.microsoft.com/office/drawing/2014/main" id="{00810616-6ABB-44A8-AAF2-0972023D1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1641"/>
              </p:ext>
            </p:extLst>
          </p:nvPr>
        </p:nvGraphicFramePr>
        <p:xfrm>
          <a:off x="381000" y="42989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3">
                  <a:extLst>
                    <a:ext uri="{9D8B030D-6E8A-4147-A177-3AD203B41FA5}">
                      <a16:colId xmlns:a16="http://schemas.microsoft.com/office/drawing/2014/main" val="3452657879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1457895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25050880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153517950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71283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15964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6810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2070"/>
                  </a:ext>
                </a:extLst>
              </a:tr>
            </a:tbl>
          </a:graphicData>
        </a:graphic>
      </p:graphicFrame>
      <p:grpSp>
        <p:nvGrpSpPr>
          <p:cNvPr id="96348" name="Group 92">
            <a:extLst>
              <a:ext uri="{FF2B5EF4-FFF2-40B4-BE49-F238E27FC236}">
                <a16:creationId xmlns:a16="http://schemas.microsoft.com/office/drawing/2014/main" id="{3CF9B2C1-B194-46FC-A68A-0C58EBE5F60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555750"/>
            <a:ext cx="3732213" cy="4997450"/>
            <a:chOff x="3216" y="720"/>
            <a:chExt cx="2351" cy="3148"/>
          </a:xfrm>
        </p:grpSpPr>
        <p:sp>
          <p:nvSpPr>
            <p:cNvPr id="96349" name="Text Box 93">
              <a:extLst>
                <a:ext uri="{FF2B5EF4-FFF2-40B4-BE49-F238E27FC236}">
                  <a16:creationId xmlns:a16="http://schemas.microsoft.com/office/drawing/2014/main" id="{7983E010-B8FF-488D-9923-44C29B096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536"/>
              <a:ext cx="2255" cy="2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 = a + b + c + d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Accuracy = (a + d)/N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Cost = p (a + d) + q (b + c)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p (a + d) + q (N – a –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q N – (q – p)(a +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N [q – (q-p) x Accuracy] 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</p:txBody>
        </p:sp>
        <p:sp>
          <p:nvSpPr>
            <p:cNvPr id="96350" name="Rectangle 94">
              <a:extLst>
                <a:ext uri="{FF2B5EF4-FFF2-40B4-BE49-F238E27FC236}">
                  <a16:creationId xmlns:a16="http://schemas.microsoft.com/office/drawing/2014/main" id="{2911663D-63F5-418B-B819-2E0E5B6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2351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Accuracy is only proportional to cost if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1. C(Yes|No)=C(No|Yes) = q 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2. C(Yes|Yes)=C(No|No) = p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B1B904DE-2441-4B70-BC7B-D6650FB02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51815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9480" imgH="426240" progId="">
                  <p:embed/>
                </p:oleObj>
              </mc:Choice>
              <mc:Fallback>
                <p:oleObj r:id="rId3" imgW="2859480" imgH="4262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18150"/>
                        <a:ext cx="60198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random classifier.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(Receiver Operating Characteristic)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/>
              <a:t>Works only for binary classification (two-class problems). The classes are called the positive and the other is the negative class.</a:t>
            </a:r>
          </a:p>
          <a:p>
            <a:r>
              <a:rPr lang="en-US" altLang="en-US"/>
              <a:t>ROC curve plots TPR (true positive rate) on the y-axis against FPR (false positive rate) on the x-axis.</a:t>
            </a:r>
          </a:p>
          <a:p>
            <a:r>
              <a:rPr lang="en-US" altLang="en-US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7B3DDF6-CA51-48D1-8256-E4DA6A2B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276225" y="1793875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85" r="57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142417DF-1498-4EB7-B1C3-00F9CEB2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34000"/>
            <a:ext cx="5334000" cy="81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At threshold t: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TPR=0.5, </a:t>
            </a:r>
            <a:r>
              <a:rPr lang="en-US" altLang="en-US" sz="1800">
                <a:latin typeface="+mn-lt"/>
              </a:rPr>
              <a:t>FNR=0.5,</a:t>
            </a:r>
            <a:r>
              <a:rPr lang="en-US" altLang="en-US" sz="1800" b="1">
                <a:latin typeface="+mn-lt"/>
              </a:rPr>
              <a:t> FPR=0.12,</a:t>
            </a:r>
            <a:r>
              <a:rPr lang="en-US" altLang="en-US" sz="1800">
                <a:latin typeface="+mn-lt"/>
              </a:rPr>
              <a:t> FNR=0.88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08412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2CEFCCA6-6D41-40F9-B8AE-B5D6964D4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8725" y="3557587"/>
            <a:ext cx="1920875" cy="23114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2" name="Line 10">
            <a:extLst>
              <a:ext uri="{FF2B5EF4-FFF2-40B4-BE49-F238E27FC236}">
                <a16:creationId xmlns:a16="http://schemas.microsoft.com/office/drawing/2014/main" id="{2605D8E4-743B-4B4D-AE06-DEFF6A89D9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0" y="4676775"/>
            <a:ext cx="368300" cy="11922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2" y="3651250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8BC2DC64-261A-4564-97A9-EFFD76BCE9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47132" y="3267868"/>
            <a:ext cx="5334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Prob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0" name="Oval 4">
            <a:extLst>
              <a:ext uri="{FF2B5EF4-FFF2-40B4-BE49-F238E27FC236}">
                <a16:creationId xmlns:a16="http://schemas.microsoft.com/office/drawing/2014/main" id="{6CD9B917-63C5-4B4D-A543-D9A6CD2C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36725"/>
            <a:ext cx="290513" cy="365125"/>
          </a:xfrm>
          <a:prstGeom prst="ellipse">
            <a:avLst/>
          </a:prstGeom>
          <a:solidFill>
            <a:srgbClr val="FFFFFF">
              <a:alpha val="20000"/>
            </a:srgbClr>
          </a:solidFill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AutoShape 5">
            <a:extLst>
              <a:ext uri="{FF2B5EF4-FFF2-40B4-BE49-F238E27FC236}">
                <a16:creationId xmlns:a16="http://schemas.microsoft.com/office/drawing/2014/main" id="{741313BA-F879-4288-88DE-F13FD4E63676}"/>
              </a:ext>
            </a:extLst>
          </p:cNvPr>
          <p:cNvSpPr>
            <a:spLocks/>
          </p:cNvSpPr>
          <p:nvPr/>
        </p:nvSpPr>
        <p:spPr bwMode="auto">
          <a:xfrm>
            <a:off x="5165725" y="914400"/>
            <a:ext cx="2012950" cy="457200"/>
          </a:xfrm>
          <a:prstGeom prst="borderCallout1">
            <a:avLst>
              <a:gd name="adj1" fmla="val 43583"/>
              <a:gd name="adj2" fmla="val -4468"/>
              <a:gd name="adj3" fmla="val 211014"/>
              <a:gd name="adj4" fmla="val -26162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200" dirty="0">
                <a:latin typeface="+mn-lt"/>
              </a:rPr>
              <a:t>Ideal classifier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861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grpSp>
        <p:nvGrpSpPr>
          <p:cNvPr id="105474" name="Group 2">
            <a:extLst>
              <a:ext uri="{FF2B5EF4-FFF2-40B4-BE49-F238E27FC236}">
                <a16:creationId xmlns:a16="http://schemas.microsoft.com/office/drawing/2014/main" id="{462D7FBA-DDF1-4B10-8DC7-982E2B5F0B4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524000"/>
            <a:ext cx="5713413" cy="4856163"/>
            <a:chOff x="48" y="768"/>
            <a:chExt cx="3599" cy="3059"/>
          </a:xfrm>
        </p:grpSpPr>
        <p:pic>
          <p:nvPicPr>
            <p:cNvPr id="105475" name="Picture 3">
              <a:extLst>
                <a:ext uri="{FF2B5EF4-FFF2-40B4-BE49-F238E27FC236}">
                  <a16:creationId xmlns:a16="http://schemas.microsoft.com/office/drawing/2014/main" id="{9657567B-A76B-482E-96FE-EF97F9D2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" r="5884"/>
            <a:stretch>
              <a:fillRect/>
            </a:stretch>
          </p:blipFill>
          <p:spPr bwMode="auto">
            <a:xfrm>
              <a:off x="48" y="768"/>
              <a:ext cx="3599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884" r="588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6" name="Line 4">
              <a:extLst>
                <a:ext uri="{FF2B5EF4-FFF2-40B4-BE49-F238E27FC236}">
                  <a16:creationId xmlns:a16="http://schemas.microsoft.com/office/drawing/2014/main" id="{685B5A6E-4C4B-4EF4-99A0-9A65FC0ED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14"/>
              <a:ext cx="3167" cy="0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+mn-lt"/>
              </a:endParaRPr>
            </a:p>
          </p:txBody>
        </p:sp>
      </p:grp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03438"/>
            <a:ext cx="3352800" cy="1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FCE60231-3434-43E1-BD16-95884161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6096000"/>
            <a:ext cx="3175000" cy="455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Training data (log scale)</a:t>
            </a:r>
          </a:p>
        </p:txBody>
      </p:sp>
      <p:sp>
        <p:nvSpPr>
          <p:cNvPr id="105479" name="AutoShape 7">
            <a:extLst>
              <a:ext uri="{FF2B5EF4-FFF2-40B4-BE49-F238E27FC236}">
                <a16:creationId xmlns:a16="http://schemas.microsoft.com/office/drawing/2014/main" id="{4BA42D3D-1200-4E37-9145-844B15AC94C3}"/>
              </a:ext>
            </a:extLst>
          </p:cNvPr>
          <p:cNvSpPr>
            <a:spLocks/>
          </p:cNvSpPr>
          <p:nvPr/>
        </p:nvSpPr>
        <p:spPr bwMode="auto">
          <a:xfrm>
            <a:off x="6627813" y="4297363"/>
            <a:ext cx="1373187" cy="731837"/>
          </a:xfrm>
          <a:prstGeom prst="borderCallout2">
            <a:avLst>
              <a:gd name="adj1" fmla="val 27250"/>
              <a:gd name="adj2" fmla="val -6551"/>
              <a:gd name="adj3" fmla="val 96380"/>
              <a:gd name="adj4" fmla="val -33000"/>
              <a:gd name="adj5" fmla="val 88537"/>
              <a:gd name="adj6" fmla="val -367593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Variance for 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several runs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994425B1-A7E8-424A-A8A5-89C0A0458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Separate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endParaRPr lang="en-US" b="1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</a:t>
            </a:r>
          </a:p>
          <a:p>
            <a:pPr lvl="1"/>
            <a:endParaRPr lang="en-US" dirty="0"/>
          </a:p>
          <a:p>
            <a:r>
              <a:rPr lang="en-US" b="1" dirty="0"/>
              <a:t>LOOCV</a:t>
            </a:r>
            <a:r>
              <a:rPr lang="en-US" dirty="0"/>
              <a:t> (leave-one-out cross validation): k = n used if very little data is available.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Hyperparameters: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the Dataset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172200" cy="4351338"/>
          </a:xfrm>
        </p:spPr>
        <p:txBody>
          <a:bodyPr/>
          <a:lstStyle/>
          <a:p>
            <a:r>
              <a:rPr lang="en-US" b="1" dirty="0"/>
              <a:t>Random splits</a:t>
            </a:r>
            <a:r>
              <a:rPr lang="en-US" dirty="0"/>
              <a:t>: Split the data randomly in 60% training, 20% validation, and 20% testing.</a:t>
            </a:r>
          </a:p>
          <a:p>
            <a:endParaRPr lang="en-US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>
            <a:off x="7010400" y="2057400"/>
            <a:ext cx="190500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N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dirty="0"/>
              </a:p>
              <a:p>
                <a:pPr lvl="3"/>
                <a:endParaRPr lang="en-US" altLang="en-US" dirty="0"/>
              </a:p>
              <a:p>
                <a:r>
                  <a:rPr lang="en-US" altLang="en-US" dirty="0"/>
                  <a:t>Given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(an observed accuracy of</a:t>
                </a:r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): 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	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  <a:blipFill>
                <a:blip r:embed="rId4"/>
                <a:stretch>
                  <a:fillRect l="-547" t="-2241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lvl="1"/>
                <a:r>
                  <a:rPr lang="en-US" altLang="en-US" dirty="0"/>
                  <a:t>N = 100, acc = 0.8</a:t>
                </a:r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lvl="1"/>
                <a:r>
                  <a:rPr lang="en-US" altLang="en-US" dirty="0"/>
                  <a:t>From probability 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273" r="-7458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6090" t="-2273" r="-1504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276600"/>
            <a:ext cx="1655762" cy="785812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0634" name="Group 42">
            <a:extLst>
              <a:ext uri="{FF2B5EF4-FFF2-40B4-BE49-F238E27FC236}">
                <a16:creationId xmlns:a16="http://schemas.microsoft.com/office/drawing/2014/main" id="{66CB3A0C-7E89-4E25-AF52-A8CBE874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29649"/>
              </p:ext>
            </p:extLst>
          </p:nvPr>
        </p:nvGraphicFramePr>
        <p:xfrm>
          <a:off x="381000" y="4673600"/>
          <a:ext cx="5792788" cy="2019300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5331123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89527852"/>
                    </a:ext>
                  </a:extLst>
                </a:gridCol>
                <a:gridCol w="915988">
                  <a:extLst>
                    <a:ext uri="{9D8B030D-6E8A-4147-A177-3AD203B41FA5}">
                      <a16:colId xmlns:a16="http://schemas.microsoft.com/office/drawing/2014/main" val="36404569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52863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955467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2446725"/>
                    </a:ext>
                  </a:extLst>
                </a:gridCol>
              </a:tblGrid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66966774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p(lower)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0.689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0.722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0.765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0.775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0.789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62260970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p(upper)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0.911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0.878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0.835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0.825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736921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Table or 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blipFill>
                <a:blip r:embed="rId5"/>
                <a:stretch>
                  <a:fillRect l="-2074" t="-10000" r="-7143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699" name="Line 107">
            <a:extLst>
              <a:ext uri="{FF2B5EF4-FFF2-40B4-BE49-F238E27FC236}">
                <a16:creationId xmlns:a16="http://schemas.microsoft.com/office/drawing/2014/main" id="{7FD0588A-14C5-4A00-95B7-4D8086F0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4082225"/>
            <a:ext cx="3429000" cy="489775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905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multiple models: You need to correct for multiple comparisons! For example using Bonferroni correction.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66242" name="Picture 2" descr="Selecting the perfect agency - A more efficient process">
            <a:extLst>
              <a:ext uri="{FF2B5EF4-FFF2-40B4-BE49-F238E27FC236}">
                <a16:creationId xmlns:a16="http://schemas.microsoft.com/office/drawing/2014/main" id="{A7ED6B9D-0AB6-4786-B883-8FB7E032F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6528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936062"/>
              </p:ext>
            </p:extLst>
          </p:nvPr>
        </p:nvGraphicFramePr>
        <p:xfrm>
          <a:off x="628650" y="2133600"/>
          <a:ext cx="7886700" cy="3495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6244</Words>
  <Application>Microsoft Office PowerPoint</Application>
  <PresentationFormat>On-screen Show (4:3)</PresentationFormat>
  <Paragraphs>1253</Paragraphs>
  <Slides>105</Slides>
  <Notes>103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7" baseType="lpstr">
      <vt:lpstr>Arial</vt:lpstr>
      <vt:lpstr>Calibri</vt:lpstr>
      <vt:lpstr>Calibri Light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Classification - Basic Concepts</vt:lpstr>
      <vt:lpstr>Topics</vt:lpstr>
      <vt:lpstr>Supervised Learning</vt:lpstr>
      <vt:lpstr>Illustrating Classification Task</vt:lpstr>
      <vt:lpstr>Examples of Classification Task</vt:lpstr>
      <vt:lpstr>Classification Techniques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Hunt’s Algorithm</vt:lpstr>
      <vt:lpstr>Example 2: Creating a Decision Tree</vt:lpstr>
      <vt:lpstr>Example 2: Creating a Decision Tree</vt:lpstr>
      <vt:lpstr>Example 2: Creating a Decision Tree</vt:lpstr>
      <vt:lpstr>Example 2: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Continuous Attributes</vt:lpstr>
      <vt:lpstr>Tree Induction</vt:lpstr>
      <vt:lpstr>How to determine the Best Split</vt:lpstr>
      <vt:lpstr>How to determine the Best Split</vt:lpstr>
      <vt:lpstr>Find the Best Split -General Framework</vt:lpstr>
      <vt:lpstr>Measures of Node Impurity</vt:lpstr>
      <vt:lpstr>Measures of Node Impurity</vt:lpstr>
      <vt:lpstr>Measure of Impurity: GINI</vt:lpstr>
      <vt:lpstr>Examples for computing GINI</vt:lpstr>
      <vt:lpstr>Splitting Based on GINI</vt:lpstr>
      <vt:lpstr>Binary Attributes: Computing GINI Index</vt:lpstr>
      <vt:lpstr>Continuous Attributes: Computing Gini Index</vt:lpstr>
      <vt:lpstr>Continuous Attributes: Computing Gini Index</vt:lpstr>
      <vt:lpstr>Measures of Node Impurity</vt:lpstr>
      <vt:lpstr>Measure of Impurity: Entropy</vt:lpstr>
      <vt:lpstr>Examples for computing Entropy</vt:lpstr>
      <vt:lpstr>Information Gain</vt:lpstr>
      <vt:lpstr>Gain Ratio</vt:lpstr>
      <vt:lpstr>Measures of Node Impurity</vt:lpstr>
      <vt:lpstr>Splitting Criteria based on Classification Error</vt:lpstr>
      <vt:lpstr>Examples for Computing Error</vt:lpstr>
      <vt:lpstr>Comparison among Splitting Criteria</vt:lpstr>
      <vt:lpstr>Misclassification Error vs Gini</vt:lpstr>
      <vt:lpstr>Tree Induction</vt:lpstr>
      <vt:lpstr>Stopping Criteria for Tree Induction</vt:lpstr>
      <vt:lpstr>Advantages of Decision Tree Based Classification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Overfitting due to Noise </vt:lpstr>
      <vt:lpstr>Overfitting due to Insufficient Examples</vt:lpstr>
      <vt:lpstr>Generalization Error</vt:lpstr>
      <vt:lpstr>Estimating Generalization Errors</vt:lpstr>
      <vt:lpstr>Occam’s Razor (Principle of parsimony)</vt:lpstr>
      <vt:lpstr>How to Address Overfitting in Decision Trees</vt:lpstr>
      <vt:lpstr>How to Address Overfitting in Decision Trees</vt:lpstr>
      <vt:lpstr>Refresher: Minimum Description Length (MDL)</vt:lpstr>
      <vt:lpstr>Example of Post-Pruning</vt:lpstr>
      <vt:lpstr>Other issues: Data Fragmentation and Search Strategy</vt:lpstr>
      <vt:lpstr>Other issues: Tree Replication</vt:lpstr>
      <vt:lpstr>Expressiveness of Decision Trees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 vs Accuracy</vt:lpstr>
      <vt:lpstr>Cost-Biased Measures</vt:lpstr>
      <vt:lpstr>Kappa Statistic</vt:lpstr>
      <vt:lpstr>ROC (Receiver Operating Characteristic)</vt:lpstr>
      <vt:lpstr>ROC Curve</vt:lpstr>
      <vt:lpstr>ROC Curve</vt:lpstr>
      <vt:lpstr>Using ROC for Model Comparison</vt:lpstr>
      <vt:lpstr>Topics</vt:lpstr>
      <vt:lpstr>Learning Curve</vt:lpstr>
      <vt:lpstr>Training and Test Data</vt:lpstr>
      <vt:lpstr>Training and Testing with Hyperparameters</vt:lpstr>
      <vt:lpstr>How to Split the Dataset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Topics</vt:lpstr>
      <vt:lpstr>Class Imbalance Problem</vt:lpstr>
      <vt:lpstr>Class Imbalance Problem: Evaluation</vt:lpstr>
      <vt:lpstr>Class Imbalance Problem: Learning</vt:lpstr>
      <vt:lpstr>Class Imbalance Problem: Learning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michael</cp:lastModifiedBy>
  <cp:revision>50</cp:revision>
  <dcterms:created xsi:type="dcterms:W3CDTF">2021-01-24T01:49:01Z</dcterms:created>
  <dcterms:modified xsi:type="dcterms:W3CDTF">2021-04-02T22:12:40Z</dcterms:modified>
</cp:coreProperties>
</file>